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335" r:id="rId2"/>
    <p:sldId id="336"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337" r:id="rId18"/>
    <p:sldId id="297" r:id="rId19"/>
    <p:sldId id="298" r:id="rId20"/>
    <p:sldId id="299" r:id="rId21"/>
    <p:sldId id="300" r:id="rId22"/>
    <p:sldId id="301" r:id="rId23"/>
    <p:sldId id="302" r:id="rId24"/>
    <p:sldId id="303" r:id="rId25"/>
    <p:sldId id="304" r:id="rId26"/>
    <p:sldId id="305" r:id="rId27"/>
    <p:sldId id="306" r:id="rId28"/>
    <p:sldId id="256" r:id="rId29"/>
    <p:sldId id="257" r:id="rId30"/>
    <p:sldId id="258" r:id="rId31"/>
    <p:sldId id="259" r:id="rId32"/>
    <p:sldId id="260" r:id="rId33"/>
    <p:sldId id="261" r:id="rId34"/>
    <p:sldId id="262" r:id="rId35"/>
    <p:sldId id="263" r:id="rId36"/>
    <p:sldId id="264" r:id="rId37"/>
    <p:sldId id="265" r:id="rId38"/>
    <p:sldId id="266" r:id="rId39"/>
    <p:sldId id="267" r:id="rId40"/>
    <p:sldId id="268" r:id="rId41"/>
    <p:sldId id="269" r:id="rId42"/>
    <p:sldId id="270" r:id="rId43"/>
    <p:sldId id="271" r:id="rId44"/>
    <p:sldId id="272" r:id="rId45"/>
    <p:sldId id="273" r:id="rId46"/>
    <p:sldId id="325" r:id="rId47"/>
    <p:sldId id="326" r:id="rId48"/>
    <p:sldId id="327" r:id="rId49"/>
    <p:sldId id="328" r:id="rId50"/>
    <p:sldId id="329" r:id="rId51"/>
    <p:sldId id="331" r:id="rId52"/>
    <p:sldId id="338" r:id="rId53"/>
    <p:sldId id="339" r:id="rId54"/>
    <p:sldId id="340" r:id="rId55"/>
    <p:sldId id="290" r:id="rId56"/>
    <p:sldId id="291" r:id="rId57"/>
    <p:sldId id="292" r:id="rId58"/>
    <p:sldId id="293" r:id="rId59"/>
    <p:sldId id="310" r:id="rId60"/>
    <p:sldId id="311" r:id="rId61"/>
    <p:sldId id="312" r:id="rId62"/>
    <p:sldId id="313" r:id="rId63"/>
    <p:sldId id="314" r:id="rId64"/>
    <p:sldId id="315" r:id="rId65"/>
    <p:sldId id="316" r:id="rId66"/>
    <p:sldId id="317" r:id="rId67"/>
    <p:sldId id="318" r:id="rId68"/>
    <p:sldId id="319" r:id="rId69"/>
    <p:sldId id="320" r:id="rId70"/>
    <p:sldId id="341" r:id="rId71"/>
    <p:sldId id="321" r:id="rId72"/>
    <p:sldId id="322" r:id="rId73"/>
    <p:sldId id="323" r:id="rId74"/>
    <p:sldId id="324"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7CB1161B-1D18-4674-BB1A-1C9073B704E2}" type="datetimeFigureOut">
              <a:rPr lang="en-US" smtClean="0"/>
              <a:t>9/10/2012</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5C294B17-CB89-4699-90A7-0064717117F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1161B-1D18-4674-BB1A-1C9073B704E2}" type="datetimeFigureOut">
              <a:rPr lang="en-US" smtClean="0"/>
              <a:t>9/10/2012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94B17-CB89-4699-90A7-0064717117F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B1161B-1D18-4674-BB1A-1C9073B704E2}" type="datetimeFigureOut">
              <a:rPr lang="en-US" smtClean="0"/>
              <a:t>9/10/2012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94B17-CB89-4699-90A7-0064717117F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CB1161B-1D18-4674-BB1A-1C9073B704E2}" type="datetimeFigureOut">
              <a:rPr lang="en-US" smtClean="0"/>
              <a:t>9/10/2012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5C294B17-CB89-4699-90A7-0064717117F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CB1161B-1D18-4674-BB1A-1C9073B704E2}" type="datetimeFigureOut">
              <a:rPr lang="en-US" smtClean="0"/>
              <a:t>9/10/2012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5C294B17-CB89-4699-90A7-0064717117F4}"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7CB1161B-1D18-4674-BB1A-1C9073B704E2}" type="datetimeFigureOut">
              <a:rPr lang="en-US" smtClean="0"/>
              <a:t>9/10/2012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C294B17-CB89-4699-90A7-0064717117F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7CB1161B-1D18-4674-BB1A-1C9073B704E2}" type="datetimeFigureOut">
              <a:rPr lang="en-US" smtClean="0"/>
              <a:t>9/10/2012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5C294B17-CB89-4699-90A7-0064717117F4}"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7CB1161B-1D18-4674-BB1A-1C9073B704E2}" type="datetimeFigureOut">
              <a:rPr lang="en-US" smtClean="0"/>
              <a:t>9/10/2012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294B17-CB89-4699-90A7-0064717117F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CB1161B-1D18-4674-BB1A-1C9073B704E2}" type="datetimeFigureOut">
              <a:rPr lang="en-US" smtClean="0"/>
              <a:t>9/10/2012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294B17-CB89-4699-90A7-0064717117F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CB1161B-1D18-4674-BB1A-1C9073B704E2}" type="datetimeFigureOut">
              <a:rPr lang="en-US" smtClean="0"/>
              <a:t>9/10/2012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294B17-CB89-4699-90A7-0064717117F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7CB1161B-1D18-4674-BB1A-1C9073B704E2}" type="datetimeFigureOut">
              <a:rPr lang="en-US" smtClean="0"/>
              <a:t>9/10/2012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C294B17-CB89-4699-90A7-0064717117F4}"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CB1161B-1D18-4674-BB1A-1C9073B704E2}" type="datetimeFigureOut">
              <a:rPr lang="en-US" smtClean="0"/>
              <a:t>9/10/2012</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C294B17-CB89-4699-90A7-0064717117F4}"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www.southernct.edu/organizations/rccs/oldsite/text-only/resources_t/research_t/introduction_t/bynum_shrt_hist_t.html"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turing.org.uk/turing/scrapbook/test.html" TargetMode="External"/><Relationship Id="rId7" Type="http://schemas.openxmlformats.org/officeDocument/2006/relationships/hyperlink" Target="http://www.prince2.com/what-is-prince2.asp" TargetMode="External"/><Relationship Id="rId2" Type="http://schemas.openxmlformats.org/officeDocument/2006/relationships/hyperlink" Target="http://www.thocp.net/timeline/" TargetMode="External"/><Relationship Id="rId1" Type="http://schemas.openxmlformats.org/officeDocument/2006/relationships/slideLayout" Target="../slideLayouts/slideLayout2.xml"/><Relationship Id="rId6" Type="http://schemas.openxmlformats.org/officeDocument/2006/relationships/hyperlink" Target="http://www.edrawsoft.com/Nassi-Schneiderman.php" TargetMode="External"/><Relationship Id="rId5" Type="http://schemas.openxmlformats.org/officeDocument/2006/relationships/hyperlink" Target="http://en.wikipedia.org/wiki/Nassi%E2%80%93Shneiderman_diagram" TargetMode="External"/><Relationship Id="rId4" Type="http://schemas.openxmlformats.org/officeDocument/2006/relationships/hyperlink" Target="http://www.psexam.com/Notes-for-Computer-Science/operating-systems-history-of-operating-system-article/1960s-%E2%80%93-Garmisch-Conference-The-Concept-of-Software-Engineering.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http://inventors.about.com/library/weekly/aa043099.htm" TargetMode="External"/><Relationship Id="rId3" Type="http://schemas.openxmlformats.org/officeDocument/2006/relationships/hyperlink" Target="http://en.wikipedia.org/wiki/Timeline_of_computing_1980%E2%80%931989" TargetMode="External"/><Relationship Id="rId7" Type="http://schemas.openxmlformats.org/officeDocument/2006/relationships/hyperlink" Target="http://inventors.about.com/od/computersoftware/a/Putting-Microsoft-On-The-Map.htm" TargetMode="External"/><Relationship Id="rId12" Type="http://schemas.openxmlformats.org/officeDocument/2006/relationships/hyperlink" Target="http://upload.wikimedia.org/wikipedia/commons/2/2b/Osi-model.png" TargetMode="External"/><Relationship Id="rId2" Type="http://schemas.openxmlformats.org/officeDocument/2006/relationships/hyperlink" Target="http://www.computerhistory.org/timeline/" TargetMode="External"/><Relationship Id="rId1" Type="http://schemas.openxmlformats.org/officeDocument/2006/relationships/slideLayout" Target="../slideLayouts/slideLayout2.xml"/><Relationship Id="rId6" Type="http://schemas.openxmlformats.org/officeDocument/2006/relationships/hyperlink" Target="http://en.wikipedia.org/wiki/History_of_hard_disk_drives" TargetMode="External"/><Relationship Id="rId11" Type="http://schemas.openxmlformats.org/officeDocument/2006/relationships/hyperlink" Target="http://upload.wikimedia.org/wikipedia/en/5/57/Doom_cover_art.jpg" TargetMode="External"/><Relationship Id="rId5" Type="http://schemas.openxmlformats.org/officeDocument/2006/relationships/hyperlink" Target="http://en.wikipedia.org/wiki/Timeline_of_computing_2000-2009" TargetMode="External"/><Relationship Id="rId10" Type="http://schemas.openxmlformats.org/officeDocument/2006/relationships/hyperlink" Target="http://inventors.about.com/od/mstartinventions/a/Windows.htm" TargetMode="External"/><Relationship Id="rId4" Type="http://schemas.openxmlformats.org/officeDocument/2006/relationships/hyperlink" Target="http://en.wikipedia.org/wiki/Timeline_of_computing_1990%E2%80%931999" TargetMode="External"/><Relationship Id="rId9" Type="http://schemas.openxmlformats.org/officeDocument/2006/relationships/hyperlink" Target="http://inventors.about.com/library/weekly/aa051599.htm"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computer.howstuffworks.com/internet/basics/internet-versus-world-wide-web.htm" TargetMode="External"/><Relationship Id="rId2" Type="http://schemas.openxmlformats.org/officeDocument/2006/relationships/hyperlink" Target="http://netforbeginners.about.com/od/internet101/f/the_difference_between_internet_and_web.htm" TargetMode="External"/><Relationship Id="rId1" Type="http://schemas.openxmlformats.org/officeDocument/2006/relationships/slideLayout" Target="../slideLayouts/slideLayout2.xml"/><Relationship Id="rId6" Type="http://schemas.openxmlformats.org/officeDocument/2006/relationships/hyperlink" Target="http://news.bbc.co.uk/2/hi/technology/5242252.stm" TargetMode="External"/><Relationship Id="rId5" Type="http://schemas.openxmlformats.org/officeDocument/2006/relationships/hyperlink" Target="http://www.w3.org/DesignIssues/TimBook-old/History.html" TargetMode="External"/><Relationship Id="rId4" Type="http://schemas.openxmlformats.org/officeDocument/2006/relationships/hyperlink" Target="http://www.webopedia.com/DidYouKnow/Internet/2002/Web_vs_Internet.asp"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447800"/>
            <a:ext cx="8686800" cy="1184825"/>
          </a:xfrm>
        </p:spPr>
        <p:txBody>
          <a:bodyPr>
            <a:normAutofit fontScale="90000"/>
          </a:bodyPr>
          <a:lstStyle/>
          <a:p>
            <a:pPr algn="ctr"/>
            <a:r>
              <a:rPr lang="en-US" dirty="0" smtClean="0"/>
              <a:t>CSE 301 – History of computing &amp; Ethics</a:t>
            </a:r>
            <a:br>
              <a:rPr lang="en-US" dirty="0" smtClean="0"/>
            </a:br>
            <a:r>
              <a:rPr lang="en-US" dirty="0"/>
              <a:t/>
            </a:r>
            <a:br>
              <a:rPr lang="en-US" dirty="0"/>
            </a:br>
            <a:r>
              <a:rPr lang="en-US" dirty="0" smtClean="0"/>
              <a:t>Matthew </a:t>
            </a:r>
            <a:r>
              <a:rPr lang="en-US" dirty="0" err="1" smtClean="0"/>
              <a:t>abbruscato</a:t>
            </a:r>
            <a:r>
              <a:rPr lang="en-US" dirty="0" smtClean="0"/>
              <a:t/>
            </a:r>
            <a:br>
              <a:rPr lang="en-US" dirty="0" smtClean="0"/>
            </a:br>
            <a:r>
              <a:rPr lang="en-US" dirty="0" smtClean="0"/>
              <a:t>Nicole </a:t>
            </a:r>
            <a:r>
              <a:rPr lang="en-US" dirty="0" err="1" smtClean="0"/>
              <a:t>ang</a:t>
            </a:r>
            <a:r>
              <a:rPr lang="en-US" dirty="0" smtClean="0"/>
              <a:t/>
            </a:r>
            <a:br>
              <a:rPr lang="en-US" dirty="0" smtClean="0"/>
            </a:br>
            <a:r>
              <a:rPr lang="en-US" dirty="0" smtClean="0"/>
              <a:t>David </a:t>
            </a:r>
            <a:r>
              <a:rPr lang="en-US" dirty="0" err="1" smtClean="0"/>
              <a:t>alcantar</a:t>
            </a:r>
            <a:r>
              <a:rPr lang="en-US" dirty="0" smtClean="0"/>
              <a:t/>
            </a:r>
            <a:br>
              <a:rPr lang="en-US" dirty="0" smtClean="0"/>
            </a:br>
            <a:r>
              <a:rPr lang="en-US" dirty="0" err="1" smtClean="0"/>
              <a:t>fadel</a:t>
            </a:r>
            <a:r>
              <a:rPr lang="en-US" dirty="0" smtClean="0"/>
              <a:t> al-</a:t>
            </a:r>
            <a:r>
              <a:rPr lang="en-US" dirty="0" err="1" smtClean="0"/>
              <a:t>mubarak</a:t>
            </a:r>
            <a:r>
              <a:rPr lang="en-US" dirty="0" smtClean="0"/>
              <a:t/>
            </a:r>
            <a:br>
              <a:rPr lang="en-US" dirty="0" smtClean="0"/>
            </a:br>
            <a:r>
              <a:rPr lang="en-US" dirty="0" err="1" smtClean="0"/>
              <a:t>rizwan</a:t>
            </a:r>
            <a:r>
              <a:rPr lang="en-US" dirty="0" smtClean="0"/>
              <a:t> </a:t>
            </a:r>
            <a:r>
              <a:rPr lang="en-US" dirty="0" err="1" smtClean="0"/>
              <a:t>ahmad</a:t>
            </a:r>
            <a:r>
              <a:rPr lang="en-US" dirty="0" smtClean="0"/>
              <a:t/>
            </a:r>
            <a:br>
              <a:rPr lang="en-US" dirty="0" smtClean="0"/>
            </a:br>
            <a:r>
              <a:rPr lang="en-US" dirty="0" err="1" smtClean="0"/>
              <a:t>james</a:t>
            </a:r>
            <a:r>
              <a:rPr lang="en-US" dirty="0" smtClean="0"/>
              <a:t> </a:t>
            </a:r>
            <a:r>
              <a:rPr lang="en-US" dirty="0" err="1" smtClean="0"/>
              <a:t>adamec</a:t>
            </a:r>
            <a:r>
              <a:rPr lang="en-US" dirty="0" smtClean="0"/>
              <a:t/>
            </a:r>
            <a:br>
              <a:rPr lang="en-US" dirty="0" smtClean="0"/>
            </a:br>
            <a:endParaRPr lang="en-US" dirty="0"/>
          </a:p>
        </p:txBody>
      </p:sp>
    </p:spTree>
    <p:extLst>
      <p:ext uri="{BB962C8B-B14F-4D97-AF65-F5344CB8AC3E}">
        <p14:creationId xmlns:p14="http://schemas.microsoft.com/office/powerpoint/2010/main" val="2709110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en-US" dirty="0" smtClean="0"/>
              <a:t>IBM 601 Multiplying Punch-1931</a:t>
            </a:r>
          </a:p>
          <a:p>
            <a:pPr lvl="1"/>
            <a:r>
              <a:rPr lang="en-US" dirty="0" smtClean="0"/>
              <a:t>This machine read two numbers, up to 8 digits long  and punched their product into a </a:t>
            </a:r>
            <a:r>
              <a:rPr lang="en-US" dirty="0" err="1" smtClean="0"/>
              <a:t>punchcard</a:t>
            </a:r>
            <a:endParaRPr lang="en-US" dirty="0" smtClean="0"/>
          </a:p>
          <a:p>
            <a:r>
              <a:rPr lang="en-US" dirty="0" smtClean="0"/>
              <a:t>Alan Turing-1936</a:t>
            </a:r>
          </a:p>
          <a:p>
            <a:pPr lvl="1"/>
            <a:r>
              <a:rPr lang="en-US" dirty="0" smtClean="0"/>
              <a:t>Published his paper on ‘computable numbers’ which addressed the ‘</a:t>
            </a:r>
            <a:r>
              <a:rPr lang="en-US" dirty="0" err="1" smtClean="0"/>
              <a:t>Entscheidungsproblem</a:t>
            </a:r>
            <a:r>
              <a:rPr lang="en-US" dirty="0" smtClean="0"/>
              <a:t>’ whose solution was sought by reasoning about a simple  and theoretical computer which we call a Turing </a:t>
            </a:r>
            <a:r>
              <a:rPr lang="en-US" dirty="0"/>
              <a:t>M</a:t>
            </a:r>
            <a:r>
              <a:rPr lang="en-US" dirty="0" smtClean="0"/>
              <a:t>achine.</a:t>
            </a:r>
            <a:endParaRPr lang="en-US" dirty="0"/>
          </a:p>
        </p:txBody>
      </p:sp>
    </p:spTree>
    <p:extLst>
      <p:ext uri="{BB962C8B-B14F-4D97-AF65-F5344CB8AC3E}">
        <p14:creationId xmlns:p14="http://schemas.microsoft.com/office/powerpoint/2010/main" val="464529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602163"/>
          </a:xfrm>
        </p:spPr>
        <p:txBody>
          <a:bodyPr/>
          <a:lstStyle/>
          <a:p>
            <a:r>
              <a:rPr lang="en-US" dirty="0" smtClean="0"/>
              <a:t>George </a:t>
            </a:r>
            <a:r>
              <a:rPr lang="en-US" dirty="0" err="1" smtClean="0"/>
              <a:t>Stibitz</a:t>
            </a:r>
            <a:r>
              <a:rPr lang="en-US" dirty="0" smtClean="0"/>
              <a:t> made a demonstration of a 1-bit binary adder using relays. </a:t>
            </a:r>
          </a:p>
          <a:p>
            <a:pPr lvl="1"/>
            <a:r>
              <a:rPr lang="en-US" dirty="0" smtClean="0"/>
              <a:t>This was the first binary computer, even though it was only used for demonstration </a:t>
            </a:r>
          </a:p>
          <a:p>
            <a:pPr lvl="1"/>
            <a:r>
              <a:rPr lang="en-US" dirty="0" smtClean="0"/>
              <a:t>Improvements on this machine lead to the Complex Number Calculator in 1940</a:t>
            </a:r>
          </a:p>
          <a:p>
            <a:pPr lvl="1"/>
            <a:endParaRPr lang="en-US" dirty="0"/>
          </a:p>
        </p:txBody>
      </p:sp>
    </p:spTree>
    <p:extLst>
      <p:ext uri="{BB962C8B-B14F-4D97-AF65-F5344CB8AC3E}">
        <p14:creationId xmlns:p14="http://schemas.microsoft.com/office/powerpoint/2010/main" val="1247988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Z1</a:t>
            </a:r>
            <a:endParaRPr lang="en-US" dirty="0"/>
          </a:p>
        </p:txBody>
      </p:sp>
      <p:sp>
        <p:nvSpPr>
          <p:cNvPr id="3" name="Content Placeholder 2"/>
          <p:cNvSpPr>
            <a:spLocks noGrp="1"/>
          </p:cNvSpPr>
          <p:nvPr>
            <p:ph idx="1"/>
          </p:nvPr>
        </p:nvSpPr>
        <p:spPr/>
        <p:txBody>
          <a:bodyPr>
            <a:normAutofit/>
          </a:bodyPr>
          <a:lstStyle/>
          <a:p>
            <a:r>
              <a:rPr lang="en-US" dirty="0" err="1"/>
              <a:t>Konrad</a:t>
            </a:r>
            <a:r>
              <a:rPr lang="en-US" dirty="0"/>
              <a:t> </a:t>
            </a:r>
            <a:r>
              <a:rPr lang="en-US" dirty="0" err="1"/>
              <a:t>Zuse</a:t>
            </a:r>
            <a:r>
              <a:rPr lang="en-US" dirty="0"/>
              <a:t> of Berlin </a:t>
            </a:r>
            <a:r>
              <a:rPr lang="en-US" dirty="0" smtClean="0"/>
              <a:t>made the first mechanical binary programmable computer</a:t>
            </a:r>
          </a:p>
          <a:p>
            <a:r>
              <a:rPr lang="en-US" dirty="0" smtClean="0"/>
              <a:t>Based on Boolean Algebra and had the most basic of parts used in modern machines</a:t>
            </a:r>
          </a:p>
          <a:p>
            <a:pPr lvl="1"/>
            <a:r>
              <a:rPr lang="en-US" dirty="0" smtClean="0"/>
              <a:t>it used the binary system and separated storage and control</a:t>
            </a:r>
          </a:p>
          <a:p>
            <a:r>
              <a:rPr lang="en-US" dirty="0" smtClean="0"/>
              <a:t>Worked with floating point numbers </a:t>
            </a:r>
            <a:endParaRPr lang="en-US" dirty="0"/>
          </a:p>
        </p:txBody>
      </p:sp>
    </p:spTree>
    <p:extLst>
      <p:ext uri="{BB962C8B-B14F-4D97-AF65-F5344CB8AC3E}">
        <p14:creationId xmlns:p14="http://schemas.microsoft.com/office/powerpoint/2010/main" val="3489164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Z1 -</a:t>
            </a:r>
            <a:r>
              <a:rPr lang="en-US" dirty="0" err="1" smtClean="0"/>
              <a:t>cont</a:t>
            </a:r>
            <a:endParaRPr lang="en-US" dirty="0"/>
          </a:p>
        </p:txBody>
      </p:sp>
      <p:sp>
        <p:nvSpPr>
          <p:cNvPr id="3" name="Content Placeholder 2"/>
          <p:cNvSpPr>
            <a:spLocks noGrp="1"/>
          </p:cNvSpPr>
          <p:nvPr>
            <p:ph idx="1"/>
          </p:nvPr>
        </p:nvSpPr>
        <p:spPr/>
        <p:txBody>
          <a:bodyPr>
            <a:normAutofit lnSpcReduction="10000"/>
          </a:bodyPr>
          <a:lstStyle/>
          <a:p>
            <a:r>
              <a:rPr lang="en-US" dirty="0" smtClean="0"/>
              <a:t>Used sliding metal parts to store 16 numbers</a:t>
            </a:r>
          </a:p>
          <a:p>
            <a:r>
              <a:rPr lang="en-US" dirty="0" smtClean="0"/>
              <a:t>The arithmetic unit didn’t work very well</a:t>
            </a:r>
          </a:p>
          <a:p>
            <a:pPr lvl="1"/>
            <a:r>
              <a:rPr lang="en-US" dirty="0" smtClean="0"/>
              <a:t>Suffered occasionally from mechanical problems</a:t>
            </a:r>
          </a:p>
          <a:p>
            <a:r>
              <a:rPr lang="en-US" dirty="0" smtClean="0"/>
              <a:t>Program read from holes punched in discarded 35mm movie film</a:t>
            </a:r>
          </a:p>
          <a:p>
            <a:pPr lvl="1"/>
            <a:r>
              <a:rPr lang="en-US" dirty="0" smtClean="0"/>
              <a:t>Data values were entered on a numeric keyboard</a:t>
            </a:r>
          </a:p>
          <a:p>
            <a:pPr lvl="1"/>
            <a:r>
              <a:rPr lang="en-US" dirty="0" smtClean="0"/>
              <a:t>Outputs displayed via electric lamps</a:t>
            </a:r>
          </a:p>
          <a:p>
            <a:r>
              <a:rPr lang="en-US" dirty="0" smtClean="0"/>
              <a:t>It couldn’t do loops</a:t>
            </a:r>
          </a:p>
          <a:p>
            <a:pPr lvl="1"/>
            <a:r>
              <a:rPr lang="en-US" dirty="0" smtClean="0"/>
              <a:t>Wasn’t “Turing complete” because of this</a:t>
            </a:r>
            <a:endParaRPr lang="en-US" dirty="0"/>
          </a:p>
        </p:txBody>
      </p:sp>
    </p:spTree>
    <p:extLst>
      <p:ext uri="{BB962C8B-B14F-4D97-AF65-F5344CB8AC3E}">
        <p14:creationId xmlns:p14="http://schemas.microsoft.com/office/powerpoint/2010/main" val="4220911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John Vincent </a:t>
            </a:r>
            <a:r>
              <a:rPr lang="en-US" dirty="0" err="1" smtClean="0"/>
              <a:t>Atanasoff</a:t>
            </a:r>
            <a:r>
              <a:rPr lang="en-US" dirty="0" smtClean="0"/>
              <a:t>  and Clifford Berry</a:t>
            </a:r>
          </a:p>
          <a:p>
            <a:pPr lvl="1"/>
            <a:r>
              <a:rPr lang="en-US" dirty="0" smtClean="0"/>
              <a:t>Made the first prototype 16-bit Adder</a:t>
            </a:r>
          </a:p>
          <a:p>
            <a:pPr lvl="1"/>
            <a:r>
              <a:rPr lang="en-US" dirty="0" smtClean="0"/>
              <a:t>It used vacuum tubes to calculate and was the first to do so</a:t>
            </a:r>
            <a:endParaRPr lang="en-US" dirty="0"/>
          </a:p>
        </p:txBody>
      </p:sp>
      <p:pic>
        <p:nvPicPr>
          <p:cNvPr id="15362" name="Picture 2" descr="http://www.resistors-and-diodes-and-picchips-oh-my.co.uk/wp-content/uploads/2011/03/vacuum-tub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2937" y="3810000"/>
            <a:ext cx="1685925" cy="224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473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Z2</a:t>
            </a:r>
            <a:endParaRPr lang="en-US" dirty="0"/>
          </a:p>
        </p:txBody>
      </p:sp>
      <p:sp>
        <p:nvSpPr>
          <p:cNvPr id="3" name="Content Placeholder 2"/>
          <p:cNvSpPr>
            <a:spLocks noGrp="1"/>
          </p:cNvSpPr>
          <p:nvPr>
            <p:ph idx="1"/>
          </p:nvPr>
        </p:nvSpPr>
        <p:spPr/>
        <p:txBody>
          <a:bodyPr/>
          <a:lstStyle/>
          <a:p>
            <a:r>
              <a:rPr lang="en-US" dirty="0" smtClean="0"/>
              <a:t>Combined the existing parts of the Z1 with a new arithmetic unit that used relay logic</a:t>
            </a:r>
          </a:p>
          <a:p>
            <a:r>
              <a:rPr lang="en-US" dirty="0" smtClean="0"/>
              <a:t>The Z2 also lacked loop capabilities making it still unable to be Turing Complete</a:t>
            </a:r>
          </a:p>
          <a:p>
            <a:endParaRPr lang="en-US" dirty="0"/>
          </a:p>
        </p:txBody>
      </p:sp>
    </p:spTree>
    <p:extLst>
      <p:ext uri="{BB962C8B-B14F-4D97-AF65-F5344CB8AC3E}">
        <p14:creationId xmlns:p14="http://schemas.microsoft.com/office/powerpoint/2010/main" val="598691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Helmut Schreyer</a:t>
            </a:r>
            <a:endParaRPr lang="en-US" dirty="0"/>
          </a:p>
        </p:txBody>
      </p:sp>
      <p:sp>
        <p:nvSpPr>
          <p:cNvPr id="3" name="Content Placeholder 2"/>
          <p:cNvSpPr>
            <a:spLocks noGrp="1"/>
          </p:cNvSpPr>
          <p:nvPr>
            <p:ph idx="1"/>
          </p:nvPr>
        </p:nvSpPr>
        <p:spPr/>
        <p:txBody>
          <a:bodyPr/>
          <a:lstStyle/>
          <a:p>
            <a:r>
              <a:rPr lang="en-US" dirty="0" smtClean="0"/>
              <a:t>Made the first 10-bit adder using vacuum tubes</a:t>
            </a:r>
          </a:p>
          <a:p>
            <a:r>
              <a:rPr lang="en-US" dirty="0" smtClean="0"/>
              <a:t>Also made a prototype memory using neon lamps</a:t>
            </a:r>
            <a:endParaRPr lang="en-US" dirty="0"/>
          </a:p>
        </p:txBody>
      </p:sp>
    </p:spTree>
    <p:extLst>
      <p:ext uri="{BB962C8B-B14F-4D97-AF65-F5344CB8AC3E}">
        <p14:creationId xmlns:p14="http://schemas.microsoft.com/office/powerpoint/2010/main" val="4075576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a:t>History of Computing &lt; 1940s</a:t>
            </a:r>
          </a:p>
        </p:txBody>
      </p:sp>
    </p:spTree>
    <p:extLst>
      <p:ext uri="{BB962C8B-B14F-4D97-AF65-F5344CB8AC3E}">
        <p14:creationId xmlns:p14="http://schemas.microsoft.com/office/powerpoint/2010/main" val="4115592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1943</a:t>
            </a:r>
          </a:p>
        </p:txBody>
      </p:sp>
      <p:sp>
        <p:nvSpPr>
          <p:cNvPr id="4099" name="Rectangle 3"/>
          <p:cNvSpPr>
            <a:spLocks noGrp="1" noChangeArrowheads="1"/>
          </p:cNvSpPr>
          <p:nvPr>
            <p:ph idx="1"/>
          </p:nvPr>
        </p:nvSpPr>
        <p:spPr/>
        <p:txBody>
          <a:bodyPr/>
          <a:lstStyle/>
          <a:p>
            <a:r>
              <a:rPr lang="en-US"/>
              <a:t>Grace Hopper started to develop a series of base codes for bit sequences that programmers frequently used. These codes were given labels and were eventually called pseudocode or opcode and led to development of more high level programming languages.</a:t>
            </a:r>
          </a:p>
          <a:p>
            <a:endParaRPr lang="en-US"/>
          </a:p>
        </p:txBody>
      </p:sp>
    </p:spTree>
    <p:extLst>
      <p:ext uri="{BB962C8B-B14F-4D97-AF65-F5344CB8AC3E}">
        <p14:creationId xmlns:p14="http://schemas.microsoft.com/office/powerpoint/2010/main" val="1317670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1945</a:t>
            </a:r>
          </a:p>
        </p:txBody>
      </p:sp>
      <p:sp>
        <p:nvSpPr>
          <p:cNvPr id="5123" name="Rectangle 3"/>
          <p:cNvSpPr>
            <a:spLocks noGrp="1" noChangeArrowheads="1"/>
          </p:cNvSpPr>
          <p:nvPr>
            <p:ph idx="1"/>
          </p:nvPr>
        </p:nvSpPr>
        <p:spPr/>
        <p:txBody>
          <a:bodyPr>
            <a:normAutofit/>
          </a:bodyPr>
          <a:lstStyle/>
          <a:p>
            <a:r>
              <a:rPr lang="en-US" sz="2800"/>
              <a:t>John Von Neumann developed 2 concepts that changed the development of programming languages.</a:t>
            </a:r>
          </a:p>
          <a:p>
            <a:pPr lvl="1"/>
            <a:r>
              <a:rPr lang="en-US" sz="2400"/>
              <a:t>“Shared-program technique” declared that computer hardware should be simple and shouldn’t be hand-wired for each program</a:t>
            </a:r>
          </a:p>
          <a:p>
            <a:pPr lvl="1"/>
            <a:r>
              <a:rPr lang="en-US" sz="2400"/>
              <a:t>“Conditional control transfer” was an idea that subroutines or small blocks of code could be executed in any order instead of having the computer work through each line one at a time.</a:t>
            </a:r>
          </a:p>
        </p:txBody>
      </p:sp>
    </p:spTree>
    <p:extLst>
      <p:ext uri="{BB962C8B-B14F-4D97-AF65-F5344CB8AC3E}">
        <p14:creationId xmlns:p14="http://schemas.microsoft.com/office/powerpoint/2010/main" val="2572918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a:t>Computers Before 1940</a:t>
            </a:r>
          </a:p>
        </p:txBody>
      </p:sp>
    </p:spTree>
    <p:extLst>
      <p:ext uri="{BB962C8B-B14F-4D97-AF65-F5344CB8AC3E}">
        <p14:creationId xmlns:p14="http://schemas.microsoft.com/office/powerpoint/2010/main" val="3769679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304800"/>
            <a:ext cx="8229600" cy="1143000"/>
          </a:xfrm>
        </p:spPr>
        <p:txBody>
          <a:bodyPr/>
          <a:lstStyle/>
          <a:p>
            <a:r>
              <a:rPr lang="en-US"/>
              <a:t>1950</a:t>
            </a:r>
          </a:p>
        </p:txBody>
      </p:sp>
      <p:sp>
        <p:nvSpPr>
          <p:cNvPr id="6147" name="Rectangle 3"/>
          <p:cNvSpPr>
            <a:spLocks noGrp="1" noChangeArrowheads="1"/>
          </p:cNvSpPr>
          <p:nvPr>
            <p:ph idx="1"/>
          </p:nvPr>
        </p:nvSpPr>
        <p:spPr/>
        <p:txBody>
          <a:bodyPr>
            <a:normAutofit/>
          </a:bodyPr>
          <a:lstStyle/>
          <a:p>
            <a:pPr>
              <a:lnSpc>
                <a:spcPct val="90000"/>
              </a:lnSpc>
            </a:pPr>
            <a:r>
              <a:rPr lang="en-US" sz="2800"/>
              <a:t>The Turing Test</a:t>
            </a:r>
          </a:p>
          <a:p>
            <a:pPr lvl="1">
              <a:lnSpc>
                <a:spcPct val="90000"/>
              </a:lnSpc>
            </a:pPr>
            <a:r>
              <a:rPr lang="en-US" sz="2400"/>
              <a:t>Alan Turing published the paper “Computing Machinery and Intelligence.” In it, he stated that computers could eventually be programmed to possess human-like intelligence. </a:t>
            </a:r>
          </a:p>
          <a:p>
            <a:pPr lvl="1">
              <a:lnSpc>
                <a:spcPct val="90000"/>
              </a:lnSpc>
            </a:pPr>
            <a:r>
              <a:rPr lang="en-US" sz="2400"/>
              <a:t>He discussed possible problems and solutions for developing artificial intelligence.</a:t>
            </a:r>
          </a:p>
          <a:p>
            <a:pPr lvl="1">
              <a:lnSpc>
                <a:spcPct val="90000"/>
              </a:lnSpc>
            </a:pPr>
            <a:r>
              <a:rPr lang="en-US" sz="2400"/>
              <a:t>He proposed a test in that if a human interrogator was unable to determine if he/she was conversing with a human or computer, then the computer could be considered intelligent. This test later became known as the Turing Test.</a:t>
            </a:r>
          </a:p>
        </p:txBody>
      </p:sp>
    </p:spTree>
    <p:extLst>
      <p:ext uri="{BB962C8B-B14F-4D97-AF65-F5344CB8AC3E}">
        <p14:creationId xmlns:p14="http://schemas.microsoft.com/office/powerpoint/2010/main" val="474415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1952</a:t>
            </a:r>
          </a:p>
        </p:txBody>
      </p:sp>
      <p:sp>
        <p:nvSpPr>
          <p:cNvPr id="7171" name="Rectangle 3"/>
          <p:cNvSpPr>
            <a:spLocks noGrp="1" noChangeArrowheads="1"/>
          </p:cNvSpPr>
          <p:nvPr>
            <p:ph idx="1"/>
          </p:nvPr>
        </p:nvSpPr>
        <p:spPr/>
        <p:txBody>
          <a:bodyPr/>
          <a:lstStyle/>
          <a:p>
            <a:r>
              <a:rPr lang="en-US"/>
              <a:t>Concept of subroutines</a:t>
            </a:r>
          </a:p>
          <a:p>
            <a:pPr lvl="1"/>
            <a:r>
              <a:rPr lang="en-US"/>
              <a:t>Developed Maurice Wilkes, Stanley Gill, and David Wheeler</a:t>
            </a:r>
          </a:p>
          <a:p>
            <a:pPr lvl="1"/>
            <a:r>
              <a:rPr lang="en-US"/>
              <a:t>Pieces of code that can be used multiple times in different places of a larger program.</a:t>
            </a:r>
          </a:p>
          <a:p>
            <a:pPr lvl="1"/>
            <a:r>
              <a:rPr lang="en-US"/>
              <a:t>Sped up the development of software</a:t>
            </a:r>
          </a:p>
        </p:txBody>
      </p:sp>
    </p:spTree>
    <p:extLst>
      <p:ext uri="{BB962C8B-B14F-4D97-AF65-F5344CB8AC3E}">
        <p14:creationId xmlns:p14="http://schemas.microsoft.com/office/powerpoint/2010/main" val="441800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1958</a:t>
            </a:r>
          </a:p>
        </p:txBody>
      </p:sp>
      <p:sp>
        <p:nvSpPr>
          <p:cNvPr id="8195" name="Rectangle 3"/>
          <p:cNvSpPr>
            <a:spLocks noGrp="1" noChangeArrowheads="1"/>
          </p:cNvSpPr>
          <p:nvPr>
            <p:ph idx="1"/>
          </p:nvPr>
        </p:nvSpPr>
        <p:spPr/>
        <p:txBody>
          <a:bodyPr/>
          <a:lstStyle/>
          <a:p>
            <a:r>
              <a:rPr lang="en-US"/>
              <a:t>The International Algebraic Language was designed</a:t>
            </a:r>
          </a:p>
          <a:p>
            <a:pPr lvl="1"/>
            <a:r>
              <a:rPr lang="en-US"/>
              <a:t>Later called ALGOrithmic Language (ALGOL)</a:t>
            </a:r>
          </a:p>
          <a:p>
            <a:pPr lvl="1"/>
            <a:r>
              <a:rPr lang="en-US"/>
              <a:t>The formal syntax of the language was set in 1960</a:t>
            </a:r>
          </a:p>
          <a:p>
            <a:pPr lvl="1"/>
            <a:r>
              <a:rPr lang="en-US"/>
              <a:t>It introduced the concept of block instruction, later called procedures.</a:t>
            </a:r>
          </a:p>
          <a:p>
            <a:pPr lvl="2"/>
            <a:r>
              <a:rPr lang="en-US"/>
              <a:t>Niclaus Wirth used this concept and formed PASCAL in 1970</a:t>
            </a:r>
          </a:p>
        </p:txBody>
      </p:sp>
    </p:spTree>
    <p:extLst>
      <p:ext uri="{BB962C8B-B14F-4D97-AF65-F5344CB8AC3E}">
        <p14:creationId xmlns:p14="http://schemas.microsoft.com/office/powerpoint/2010/main" val="4132023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1960</a:t>
            </a:r>
          </a:p>
        </p:txBody>
      </p:sp>
      <p:sp>
        <p:nvSpPr>
          <p:cNvPr id="9219" name="Rectangle 3"/>
          <p:cNvSpPr>
            <a:spLocks noGrp="1" noChangeArrowheads="1"/>
          </p:cNvSpPr>
          <p:nvPr>
            <p:ph idx="1"/>
          </p:nvPr>
        </p:nvSpPr>
        <p:spPr/>
        <p:txBody>
          <a:bodyPr/>
          <a:lstStyle/>
          <a:p>
            <a:r>
              <a:rPr lang="en-US"/>
              <a:t>The Perceptron.</a:t>
            </a:r>
          </a:p>
          <a:p>
            <a:pPr lvl="1"/>
            <a:r>
              <a:rPr lang="en-US"/>
              <a:t>Frank Rosenblatt created this algorithm to learn through trial and error and tried to imitate the thought processes in humans</a:t>
            </a:r>
          </a:p>
          <a:p>
            <a:pPr lvl="1"/>
            <a:r>
              <a:rPr lang="en-US"/>
              <a:t>1</a:t>
            </a:r>
            <a:r>
              <a:rPr lang="en-US" baseline="30000"/>
              <a:t>st</a:t>
            </a:r>
            <a:r>
              <a:rPr lang="en-US"/>
              <a:t> computer model of neural networks</a:t>
            </a:r>
          </a:p>
          <a:p>
            <a:pPr lvl="1"/>
            <a:r>
              <a:rPr lang="en-US"/>
              <a:t>Used as a basis for more complex neural networks and pattern recognition</a:t>
            </a:r>
          </a:p>
        </p:txBody>
      </p:sp>
    </p:spTree>
    <p:extLst>
      <p:ext uri="{BB962C8B-B14F-4D97-AF65-F5344CB8AC3E}">
        <p14:creationId xmlns:p14="http://schemas.microsoft.com/office/powerpoint/2010/main" val="173568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1963</a:t>
            </a:r>
          </a:p>
        </p:txBody>
      </p:sp>
      <p:sp>
        <p:nvSpPr>
          <p:cNvPr id="10243" name="Rectangle 3"/>
          <p:cNvSpPr>
            <a:spLocks noGrp="1" noChangeArrowheads="1"/>
          </p:cNvSpPr>
          <p:nvPr>
            <p:ph idx="1"/>
          </p:nvPr>
        </p:nvSpPr>
        <p:spPr/>
        <p:txBody>
          <a:bodyPr/>
          <a:lstStyle/>
          <a:p>
            <a:pPr>
              <a:lnSpc>
                <a:spcPct val="90000"/>
              </a:lnSpc>
            </a:pPr>
            <a:r>
              <a:rPr lang="en-US"/>
              <a:t>ASCII, American Standard Code for Information Interchange, was developed</a:t>
            </a:r>
          </a:p>
          <a:p>
            <a:pPr lvl="1">
              <a:lnSpc>
                <a:spcPct val="90000"/>
              </a:lnSpc>
            </a:pPr>
            <a:r>
              <a:rPr lang="en-US"/>
              <a:t>Before, each company coded their computers a different way. Translation tables were needed to exchange data between different brands</a:t>
            </a:r>
          </a:p>
          <a:p>
            <a:pPr lvl="1">
              <a:lnSpc>
                <a:spcPct val="90000"/>
              </a:lnSpc>
            </a:pPr>
            <a:r>
              <a:rPr lang="en-US"/>
              <a:t>After ASCII became the standard character coding, the translation tables were no longer needed. This in turn made it easier to transfer data between different types of computers</a:t>
            </a:r>
          </a:p>
        </p:txBody>
      </p:sp>
    </p:spTree>
    <p:extLst>
      <p:ext uri="{BB962C8B-B14F-4D97-AF65-F5344CB8AC3E}">
        <p14:creationId xmlns:p14="http://schemas.microsoft.com/office/powerpoint/2010/main" val="2900511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1968</a:t>
            </a:r>
          </a:p>
        </p:txBody>
      </p:sp>
      <p:sp>
        <p:nvSpPr>
          <p:cNvPr id="11267" name="Rectangle 3"/>
          <p:cNvSpPr>
            <a:spLocks noGrp="1" noChangeArrowheads="1"/>
          </p:cNvSpPr>
          <p:nvPr>
            <p:ph idx="1"/>
          </p:nvPr>
        </p:nvSpPr>
        <p:spPr>
          <a:xfrm>
            <a:off x="457200" y="1600200"/>
            <a:ext cx="8229600" cy="4876800"/>
          </a:xfrm>
        </p:spPr>
        <p:txBody>
          <a:bodyPr/>
          <a:lstStyle/>
          <a:p>
            <a:pPr>
              <a:lnSpc>
                <a:spcPct val="90000"/>
              </a:lnSpc>
            </a:pPr>
            <a:r>
              <a:rPr lang="en-US" sz="2800"/>
              <a:t>The concept of Software Engineering</a:t>
            </a:r>
          </a:p>
          <a:p>
            <a:pPr lvl="1">
              <a:lnSpc>
                <a:spcPct val="90000"/>
              </a:lnSpc>
            </a:pPr>
            <a:r>
              <a:rPr lang="en-US" sz="2400"/>
              <a:t>Computer hardware was rapidly developing and software development was unable to keep up due to overly complicated programs that were difficult to fix and maintain </a:t>
            </a:r>
          </a:p>
          <a:p>
            <a:pPr lvl="1">
              <a:lnSpc>
                <a:spcPct val="90000"/>
              </a:lnSpc>
            </a:pPr>
            <a:r>
              <a:rPr lang="en-US" sz="2400"/>
              <a:t>The Garmisch Conference created methods and models to form a more structured software development process. This made it easier to understand and manage large programs as well as reduce the number of errors made during development.</a:t>
            </a:r>
          </a:p>
          <a:p>
            <a:pPr lvl="1">
              <a:lnSpc>
                <a:spcPct val="90000"/>
              </a:lnSpc>
            </a:pPr>
            <a:r>
              <a:rPr lang="en-US" sz="2400"/>
              <a:t>Work focused on improving such processes were separated into its own field, software engineering. </a:t>
            </a:r>
          </a:p>
        </p:txBody>
      </p:sp>
    </p:spTree>
    <p:extLst>
      <p:ext uri="{BB962C8B-B14F-4D97-AF65-F5344CB8AC3E}">
        <p14:creationId xmlns:p14="http://schemas.microsoft.com/office/powerpoint/2010/main" val="1381033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1973</a:t>
            </a:r>
          </a:p>
        </p:txBody>
      </p:sp>
      <p:sp>
        <p:nvSpPr>
          <p:cNvPr id="12291" name="Rectangle 3"/>
          <p:cNvSpPr>
            <a:spLocks noGrp="1" noChangeArrowheads="1"/>
          </p:cNvSpPr>
          <p:nvPr>
            <p:ph idx="1"/>
          </p:nvPr>
        </p:nvSpPr>
        <p:spPr/>
        <p:txBody>
          <a:bodyPr/>
          <a:lstStyle/>
          <a:p>
            <a:pPr>
              <a:lnSpc>
                <a:spcPct val="90000"/>
              </a:lnSpc>
            </a:pPr>
            <a:r>
              <a:rPr lang="en-US"/>
              <a:t>Nassi-Schneiderman diagram</a:t>
            </a:r>
          </a:p>
          <a:p>
            <a:pPr lvl="1">
              <a:lnSpc>
                <a:spcPct val="90000"/>
              </a:lnSpc>
            </a:pPr>
            <a:r>
              <a:rPr lang="en-US"/>
              <a:t>Isaac Nassi and Ben Schneiderman developed a diagramming technique that created a graphical representation of a program or algorithm.</a:t>
            </a:r>
          </a:p>
          <a:p>
            <a:pPr lvl="1">
              <a:lnSpc>
                <a:spcPct val="90000"/>
              </a:lnSpc>
            </a:pPr>
            <a:r>
              <a:rPr lang="en-US"/>
              <a:t>It produced a simpler design than a flowchart</a:t>
            </a:r>
          </a:p>
          <a:p>
            <a:pPr lvl="1">
              <a:lnSpc>
                <a:spcPct val="90000"/>
              </a:lnSpc>
            </a:pPr>
            <a:r>
              <a:rPr lang="en-US"/>
              <a:t>Mostly used to provide a general outline to a process as a whole and reduce a large program into smaller parts that are easier to analyze</a:t>
            </a:r>
          </a:p>
        </p:txBody>
      </p:sp>
    </p:spTree>
    <p:extLst>
      <p:ext uri="{BB962C8B-B14F-4D97-AF65-F5344CB8AC3E}">
        <p14:creationId xmlns:p14="http://schemas.microsoft.com/office/powerpoint/2010/main" val="2590291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1975</a:t>
            </a:r>
          </a:p>
        </p:txBody>
      </p:sp>
      <p:sp>
        <p:nvSpPr>
          <p:cNvPr id="19459" name="Rectangle 3"/>
          <p:cNvSpPr>
            <a:spLocks noGrp="1" noChangeArrowheads="1"/>
          </p:cNvSpPr>
          <p:nvPr>
            <p:ph idx="1"/>
          </p:nvPr>
        </p:nvSpPr>
        <p:spPr/>
        <p:txBody>
          <a:bodyPr/>
          <a:lstStyle/>
          <a:p>
            <a:pPr>
              <a:lnSpc>
                <a:spcPct val="90000"/>
              </a:lnSpc>
            </a:pPr>
            <a:r>
              <a:rPr lang="en-US"/>
              <a:t>PROMPT II </a:t>
            </a:r>
          </a:p>
          <a:p>
            <a:pPr lvl="1">
              <a:lnSpc>
                <a:spcPct val="90000"/>
              </a:lnSpc>
            </a:pPr>
            <a:r>
              <a:rPr lang="en-US"/>
              <a:t>Project, Resource, Organization, Managment and Planning Technique </a:t>
            </a:r>
          </a:p>
          <a:p>
            <a:pPr lvl="1">
              <a:lnSpc>
                <a:spcPct val="90000"/>
              </a:lnSpc>
            </a:pPr>
            <a:r>
              <a:rPr lang="en-US"/>
              <a:t>Methodology created by Simpact Systems Ltd to stop the disorder of software development. </a:t>
            </a:r>
          </a:p>
          <a:p>
            <a:pPr lvl="1">
              <a:lnSpc>
                <a:spcPct val="90000"/>
              </a:lnSpc>
            </a:pPr>
            <a:r>
              <a:rPr lang="en-US"/>
              <a:t>Created a basic method of delivering a project by a deadline and in budget</a:t>
            </a:r>
          </a:p>
          <a:p>
            <a:pPr lvl="1">
              <a:lnSpc>
                <a:spcPct val="90000"/>
              </a:lnSpc>
            </a:pPr>
            <a:r>
              <a:rPr lang="en-US"/>
              <a:t>Slowly evolved into PRINCE, PRojects IN Controlled Environments</a:t>
            </a:r>
          </a:p>
          <a:p>
            <a:pPr lvl="1">
              <a:lnSpc>
                <a:spcPct val="90000"/>
              </a:lnSpc>
            </a:pPr>
            <a:r>
              <a:rPr lang="en-US"/>
              <a:t>Used mostly in Europe</a:t>
            </a:r>
          </a:p>
        </p:txBody>
      </p:sp>
    </p:spTree>
    <p:extLst>
      <p:ext uri="{BB962C8B-B14F-4D97-AF65-F5344CB8AC3E}">
        <p14:creationId xmlns:p14="http://schemas.microsoft.com/office/powerpoint/2010/main" val="1227911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a:p>
        </p:txBody>
      </p:sp>
      <p:sp>
        <p:nvSpPr>
          <p:cNvPr id="2" name="Title 1"/>
          <p:cNvSpPr>
            <a:spLocks noGrp="1"/>
          </p:cNvSpPr>
          <p:nvPr>
            <p:ph type="title"/>
          </p:nvPr>
        </p:nvSpPr>
        <p:spPr/>
        <p:txBody>
          <a:bodyPr>
            <a:normAutofit fontScale="90000"/>
          </a:bodyPr>
          <a:lstStyle/>
          <a:p>
            <a:r>
              <a:rPr lang="en-US" dirty="0" smtClean="0"/>
              <a:t>History of Computing</a:t>
            </a:r>
            <a:br>
              <a:rPr lang="en-US" dirty="0" smtClean="0"/>
            </a:br>
            <a:r>
              <a:rPr lang="en-US" dirty="0" smtClean="0"/>
              <a:t>1980s to Present</a:t>
            </a:r>
            <a:endParaRPr lang="en-US" dirty="0"/>
          </a:p>
        </p:txBody>
      </p:sp>
    </p:spTree>
    <p:extLst>
      <p:ext uri="{BB962C8B-B14F-4D97-AF65-F5344CB8AC3E}">
        <p14:creationId xmlns:p14="http://schemas.microsoft.com/office/powerpoint/2010/main" val="3524270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1980 – Development  of DOS OS</a:t>
            </a:r>
            <a:endParaRPr lang="en-US" dirty="0"/>
          </a:p>
        </p:txBody>
      </p:sp>
      <p:sp>
        <p:nvSpPr>
          <p:cNvPr id="3" name="Content Placeholder 2"/>
          <p:cNvSpPr>
            <a:spLocks noGrp="1"/>
          </p:cNvSpPr>
          <p:nvPr>
            <p:ph idx="1"/>
          </p:nvPr>
        </p:nvSpPr>
        <p:spPr/>
        <p:txBody>
          <a:bodyPr>
            <a:normAutofit/>
          </a:bodyPr>
          <a:lstStyle/>
          <a:p>
            <a:r>
              <a:rPr lang="en-US" dirty="0" smtClean="0"/>
              <a:t>In October 1980, Microsoft received a commission from IBM to begin developing their first Operating System, MS-DOS 1.0. </a:t>
            </a:r>
          </a:p>
          <a:p>
            <a:r>
              <a:rPr lang="en-US" dirty="0" smtClean="0"/>
              <a:t>Previously, no PC OS existed, Microsoft purchased DOS and coded it further.</a:t>
            </a:r>
          </a:p>
          <a:p>
            <a:r>
              <a:rPr lang="en-US" dirty="0" smtClean="0"/>
              <a:t>Very basic. Only a single directory existed, the root. Sub-directories were not implemented until the second revision.</a:t>
            </a:r>
          </a:p>
          <a:p>
            <a:endParaRPr lang="en-US" dirty="0"/>
          </a:p>
        </p:txBody>
      </p:sp>
    </p:spTree>
    <p:extLst>
      <p:ext uri="{BB962C8B-B14F-4D97-AF65-F5344CB8AC3E}">
        <p14:creationId xmlns:p14="http://schemas.microsoft.com/office/powerpoint/2010/main" val="3053111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First uses of hardware</a:t>
            </a:r>
            <a:endParaRPr lang="en-US" dirty="0"/>
          </a:p>
        </p:txBody>
      </p:sp>
      <p:sp>
        <p:nvSpPr>
          <p:cNvPr id="3" name="Content Placeholder 2"/>
          <p:cNvSpPr>
            <a:spLocks noGrp="1"/>
          </p:cNvSpPr>
          <p:nvPr>
            <p:ph idx="1"/>
          </p:nvPr>
        </p:nvSpPr>
        <p:spPr/>
        <p:txBody>
          <a:bodyPr/>
          <a:lstStyle/>
          <a:p>
            <a:r>
              <a:rPr lang="en-US" dirty="0" smtClean="0"/>
              <a:t>Roman Abacus – The first device that was used to compute arithmetic was the abacus. </a:t>
            </a:r>
          </a:p>
          <a:p>
            <a:pPr lvl="1"/>
            <a:r>
              <a:rPr lang="en-US" dirty="0" smtClean="0"/>
              <a:t>This was an analog device.</a:t>
            </a:r>
          </a:p>
          <a:p>
            <a:pPr lvl="1"/>
            <a:r>
              <a:rPr lang="en-US" dirty="0" smtClean="0"/>
              <a:t>Used as early as 2400 BC </a:t>
            </a:r>
          </a:p>
          <a:p>
            <a:pPr lvl="1"/>
            <a:r>
              <a:rPr lang="en-US" dirty="0" smtClean="0"/>
              <a:t>Performed Addition and subtraction </a:t>
            </a:r>
          </a:p>
          <a:p>
            <a:pPr marL="0" indent="0">
              <a:buNone/>
            </a:pPr>
            <a:r>
              <a:rPr lang="en-US" dirty="0" smtClean="0"/>
              <a:t>  </a:t>
            </a:r>
            <a:endParaRPr lang="en-US" dirty="0"/>
          </a:p>
        </p:txBody>
      </p:sp>
    </p:spTree>
    <p:extLst>
      <p:ext uri="{BB962C8B-B14F-4D97-AF65-F5344CB8AC3E}">
        <p14:creationId xmlns:p14="http://schemas.microsoft.com/office/powerpoint/2010/main" val="433341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1980 – Disk Storage</a:t>
            </a:r>
            <a:endParaRPr lang="en-US" dirty="0"/>
          </a:p>
        </p:txBody>
      </p:sp>
      <p:sp>
        <p:nvSpPr>
          <p:cNvPr id="3" name="Content Placeholder 2"/>
          <p:cNvSpPr>
            <a:spLocks noGrp="1"/>
          </p:cNvSpPr>
          <p:nvPr>
            <p:ph idx="1"/>
          </p:nvPr>
        </p:nvSpPr>
        <p:spPr/>
        <p:txBody>
          <a:bodyPr/>
          <a:lstStyle/>
          <a:p>
            <a:r>
              <a:rPr lang="en-US" dirty="0" smtClean="0"/>
              <a:t>Seagate Technology develops the first microcomputer hard disk drive.</a:t>
            </a:r>
          </a:p>
          <a:p>
            <a:r>
              <a:rPr lang="en-US" dirty="0" smtClean="0"/>
              <a:t>Only 5 megabytes of data! In comparison</a:t>
            </a:r>
            <a:r>
              <a:rPr lang="en-US" dirty="0" smtClean="0"/>
              <a:t>, 30 years later </a:t>
            </a:r>
            <a:r>
              <a:rPr lang="en-US" dirty="0" smtClean="0"/>
              <a:t>common PC hard drives contain up to 400,000 times that amount. (2 Terabytes</a:t>
            </a:r>
            <a:r>
              <a:rPr lang="en-US" dirty="0" smtClean="0"/>
              <a:t>)</a:t>
            </a:r>
            <a:endParaRPr lang="en-US" dirty="0" smtClean="0"/>
          </a:p>
          <a:p>
            <a:pPr algn="ct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191000"/>
            <a:ext cx="2971800"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471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1981 – The First PC</a:t>
            </a:r>
            <a:endParaRPr lang="en-US" dirty="0"/>
          </a:p>
        </p:txBody>
      </p:sp>
      <p:sp>
        <p:nvSpPr>
          <p:cNvPr id="3" name="Content Placeholder 2"/>
          <p:cNvSpPr>
            <a:spLocks noGrp="1"/>
          </p:cNvSpPr>
          <p:nvPr>
            <p:ph idx="1"/>
          </p:nvPr>
        </p:nvSpPr>
        <p:spPr/>
        <p:txBody>
          <a:bodyPr/>
          <a:lstStyle/>
          <a:p>
            <a:r>
              <a:rPr lang="en-US" dirty="0" smtClean="0"/>
              <a:t>In August 1981, IBM unveils the first Personal Computer.</a:t>
            </a:r>
          </a:p>
          <a:p>
            <a:r>
              <a:rPr lang="en-US" dirty="0" smtClean="0"/>
              <a:t>Ran MS-DOS 1.0, with a 4.77 MHz Intel Processor. </a:t>
            </a:r>
          </a:p>
          <a:p>
            <a:r>
              <a:rPr lang="en-US" dirty="0" smtClean="0"/>
              <a:t>IBM received 100,000 orders by Christmas. Their model paves the way for the modern PC seen today.</a:t>
            </a:r>
            <a:endParaRPr lang="en-US" dirty="0"/>
          </a:p>
        </p:txBody>
      </p:sp>
    </p:spTree>
    <p:extLst>
      <p:ext uri="{BB962C8B-B14F-4D97-AF65-F5344CB8AC3E}">
        <p14:creationId xmlns:p14="http://schemas.microsoft.com/office/powerpoint/2010/main" val="14054121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1981 - Notable</a:t>
            </a:r>
            <a:endParaRPr lang="en-US" dirty="0"/>
          </a:p>
        </p:txBody>
      </p:sp>
      <p:sp>
        <p:nvSpPr>
          <p:cNvPr id="3" name="Content Placeholder 2"/>
          <p:cNvSpPr>
            <a:spLocks noGrp="1"/>
          </p:cNvSpPr>
          <p:nvPr>
            <p:ph idx="1"/>
          </p:nvPr>
        </p:nvSpPr>
        <p:spPr/>
        <p:txBody>
          <a:bodyPr/>
          <a:lstStyle/>
          <a:p>
            <a:r>
              <a:rPr lang="en-US" dirty="0" smtClean="0"/>
              <a:t>September – TCP/IP standard is established. This protocol carries most of the common information that travels across the internet.</a:t>
            </a:r>
          </a:p>
          <a:p>
            <a:r>
              <a:rPr lang="en-US" dirty="0" smtClean="0"/>
              <a:t>Sony introduces the first 3 ½” floppy drive</a:t>
            </a:r>
          </a:p>
          <a:p>
            <a:r>
              <a:rPr lang="en-US" dirty="0" smtClean="0"/>
              <a:t>Previously, floppy disks were only as small as  5 ¼”</a:t>
            </a:r>
          </a:p>
          <a:p>
            <a:pPr marL="2743200" lvl="6"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586068"/>
            <a:ext cx="2024063" cy="2037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1280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1982 – Arrival of PC Gaming!</a:t>
            </a:r>
            <a:endParaRPr lang="en-US" dirty="0"/>
          </a:p>
        </p:txBody>
      </p:sp>
      <p:sp>
        <p:nvSpPr>
          <p:cNvPr id="3" name="Content Placeholder 2"/>
          <p:cNvSpPr>
            <a:spLocks noGrp="1"/>
          </p:cNvSpPr>
          <p:nvPr>
            <p:ph idx="1"/>
          </p:nvPr>
        </p:nvSpPr>
        <p:spPr/>
        <p:txBody>
          <a:bodyPr/>
          <a:lstStyle/>
          <a:p>
            <a:r>
              <a:rPr lang="en-US" dirty="0" smtClean="0"/>
              <a:t>The Commodore 64 is released. Boasts 64 KB RAM and “impressive” graphics.</a:t>
            </a:r>
          </a:p>
          <a:p>
            <a:r>
              <a:rPr lang="en-US" dirty="0" smtClean="0"/>
              <a:t>Sold 22 million units before discontinuation!</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3461825"/>
            <a:ext cx="3543300" cy="304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5134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1983 – Enter Apple, Internet</a:t>
            </a:r>
            <a:endParaRPr lang="en-US" dirty="0"/>
          </a:p>
        </p:txBody>
      </p:sp>
      <p:sp>
        <p:nvSpPr>
          <p:cNvPr id="3" name="Content Placeholder 2"/>
          <p:cNvSpPr>
            <a:spLocks noGrp="1"/>
          </p:cNvSpPr>
          <p:nvPr>
            <p:ph idx="1"/>
          </p:nvPr>
        </p:nvSpPr>
        <p:spPr/>
        <p:txBody>
          <a:bodyPr/>
          <a:lstStyle/>
          <a:p>
            <a:r>
              <a:rPr lang="en-US" dirty="0" smtClean="0"/>
              <a:t>Apple releases the first PC with a GUI, known as Lisa.</a:t>
            </a:r>
          </a:p>
          <a:p>
            <a:r>
              <a:rPr lang="en-US" dirty="0" smtClean="0"/>
              <a:t>Due to hardware limitations and price ($10,000), Lisa fails in the PC market</a:t>
            </a:r>
          </a:p>
          <a:p>
            <a:r>
              <a:rPr lang="en-US" dirty="0" smtClean="0"/>
              <a:t>The military “internet” known as ARPANET splits into two sectors, private and civilian. The dawn of the modern internet!</a:t>
            </a:r>
          </a:p>
          <a:p>
            <a:r>
              <a:rPr lang="en-US" dirty="0" smtClean="0"/>
              <a:t>Not possible without TCP/IP from 1980</a:t>
            </a:r>
            <a:endParaRPr lang="en-US" dirty="0"/>
          </a:p>
        </p:txBody>
      </p:sp>
    </p:spTree>
    <p:extLst>
      <p:ext uri="{BB962C8B-B14F-4D97-AF65-F5344CB8AC3E}">
        <p14:creationId xmlns:p14="http://schemas.microsoft.com/office/powerpoint/2010/main" val="1785549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1984 – Apple: Round </a:t>
            </a:r>
            <a:r>
              <a:rPr lang="en-US" dirty="0" err="1" smtClean="0"/>
              <a:t>Deux</a:t>
            </a:r>
            <a:endParaRPr lang="en-US" dirty="0"/>
          </a:p>
        </p:txBody>
      </p:sp>
      <p:sp>
        <p:nvSpPr>
          <p:cNvPr id="3" name="Content Placeholder 2"/>
          <p:cNvSpPr>
            <a:spLocks noGrp="1"/>
          </p:cNvSpPr>
          <p:nvPr>
            <p:ph idx="1"/>
          </p:nvPr>
        </p:nvSpPr>
        <p:spPr/>
        <p:txBody>
          <a:bodyPr/>
          <a:lstStyle/>
          <a:p>
            <a:r>
              <a:rPr lang="en-US" dirty="0" smtClean="0"/>
              <a:t>Apple Computer introduces their first Macintosh PC. </a:t>
            </a:r>
          </a:p>
          <a:p>
            <a:r>
              <a:rPr lang="en-US" dirty="0" smtClean="0"/>
              <a:t>It is the first successful PC driven by a mouse with a GUI.</a:t>
            </a:r>
          </a:p>
          <a:p>
            <a:r>
              <a:rPr lang="en-US" dirty="0" smtClean="0"/>
              <a:t>Haters and </a:t>
            </a:r>
            <a:r>
              <a:rPr lang="en-US" dirty="0" err="1" smtClean="0"/>
              <a:t>fanboys</a:t>
            </a:r>
            <a:r>
              <a:rPr lang="en-US" dirty="0" smtClean="0"/>
              <a:t> alike created from this point forward</a:t>
            </a: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9774" y="4572000"/>
            <a:ext cx="1627252" cy="1758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57981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1985 – C++</a:t>
            </a:r>
            <a:endParaRPr lang="en-US" dirty="0"/>
          </a:p>
        </p:txBody>
      </p:sp>
      <p:sp>
        <p:nvSpPr>
          <p:cNvPr id="3" name="Content Placeholder 2"/>
          <p:cNvSpPr>
            <a:spLocks noGrp="1"/>
          </p:cNvSpPr>
          <p:nvPr>
            <p:ph idx="1"/>
          </p:nvPr>
        </p:nvSpPr>
        <p:spPr/>
        <p:txBody>
          <a:bodyPr/>
          <a:lstStyle/>
          <a:p>
            <a:r>
              <a:rPr lang="en-US" dirty="0" smtClean="0"/>
              <a:t>C++ becomes the dominant object oriented programming language for its time.</a:t>
            </a:r>
          </a:p>
          <a:p>
            <a:r>
              <a:rPr lang="en-US" dirty="0" smtClean="0"/>
              <a:t>Has no idea Java will crush its hopes and dreams in the future</a:t>
            </a:r>
          </a:p>
          <a:p>
            <a:r>
              <a:rPr lang="en-US" dirty="0" smtClean="0"/>
              <a:t>Windows is launched,</a:t>
            </a:r>
          </a:p>
          <a:p>
            <a:pPr marL="0" indent="0">
              <a:buNone/>
            </a:pPr>
            <a:r>
              <a:rPr lang="en-US" dirty="0"/>
              <a:t> </a:t>
            </a:r>
            <a:r>
              <a:rPr lang="en-US" dirty="0" smtClean="0"/>
              <a:t>   though not as a</a:t>
            </a:r>
          </a:p>
          <a:p>
            <a:pPr marL="0" indent="0">
              <a:buNone/>
            </a:pPr>
            <a:r>
              <a:rPr lang="en-US" dirty="0"/>
              <a:t> </a:t>
            </a:r>
            <a:r>
              <a:rPr lang="en-US" dirty="0" smtClean="0"/>
              <a:t>   complete OS.</a:t>
            </a:r>
          </a:p>
          <a:p>
            <a:pPr marL="0"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9650" y="3352800"/>
            <a:ext cx="4324350" cy="2868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0392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1988 – Can of Worms Opened</a:t>
            </a:r>
            <a:endParaRPr lang="en-US" dirty="0"/>
          </a:p>
        </p:txBody>
      </p:sp>
      <p:sp>
        <p:nvSpPr>
          <p:cNvPr id="3" name="Content Placeholder 2"/>
          <p:cNvSpPr>
            <a:spLocks noGrp="1"/>
          </p:cNvSpPr>
          <p:nvPr>
            <p:ph idx="1"/>
          </p:nvPr>
        </p:nvSpPr>
        <p:spPr/>
        <p:txBody>
          <a:bodyPr/>
          <a:lstStyle/>
          <a:p>
            <a:r>
              <a:rPr lang="en-US" dirty="0" smtClean="0"/>
              <a:t>23 year old Robert Morris sends first             self-replicating worm through ARPANET.</a:t>
            </a:r>
          </a:p>
          <a:p>
            <a:r>
              <a:rPr lang="en-US" dirty="0" smtClean="0"/>
              <a:t>Infected about 10% of the hosts connected to the network. </a:t>
            </a:r>
          </a:p>
          <a:p>
            <a:r>
              <a:rPr lang="en-US" dirty="0" smtClean="0"/>
              <a:t>Receives probation, community service, and a $10,000 fine.</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371461"/>
            <a:ext cx="2084291" cy="208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74338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1990 – WWW &amp; Windows</a:t>
            </a:r>
            <a:endParaRPr lang="en-US" dirty="0"/>
          </a:p>
        </p:txBody>
      </p:sp>
      <p:sp>
        <p:nvSpPr>
          <p:cNvPr id="3" name="Content Placeholder 2"/>
          <p:cNvSpPr>
            <a:spLocks noGrp="1"/>
          </p:cNvSpPr>
          <p:nvPr>
            <p:ph idx="1"/>
          </p:nvPr>
        </p:nvSpPr>
        <p:spPr/>
        <p:txBody>
          <a:bodyPr/>
          <a:lstStyle/>
          <a:p>
            <a:r>
              <a:rPr lang="en-US" dirty="0" smtClean="0"/>
              <a:t>Tim Berners-Lee, a CERN researcher, develops Hypertext Markup Language (HTML). </a:t>
            </a:r>
          </a:p>
          <a:p>
            <a:r>
              <a:rPr lang="en-US" dirty="0" smtClean="0"/>
              <a:t>When combined with ARPANET, creates the internet as we know it today</a:t>
            </a:r>
          </a:p>
          <a:p>
            <a:r>
              <a:rPr lang="en-US" dirty="0" smtClean="0"/>
              <a:t>Windows 3.0 debuts, the first popular Windows OS that allowed large scale GUI applications that could be run simultaneously</a:t>
            </a:r>
          </a:p>
          <a:p>
            <a:r>
              <a:rPr lang="en-US" dirty="0" smtClean="0"/>
              <a:t>Still requires DOS (</a:t>
            </a:r>
            <a:r>
              <a:rPr lang="en-US" dirty="0" err="1" smtClean="0"/>
              <a:t>Booooo</a:t>
            </a:r>
            <a:r>
              <a:rPr lang="en-US" dirty="0" smtClean="0"/>
              <a:t>)</a:t>
            </a:r>
          </a:p>
        </p:txBody>
      </p:sp>
    </p:spTree>
    <p:extLst>
      <p:ext uri="{BB962C8B-B14F-4D97-AF65-F5344CB8AC3E}">
        <p14:creationId xmlns:p14="http://schemas.microsoft.com/office/powerpoint/2010/main" val="22441219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1991 – Linus’s Linux</a:t>
            </a:r>
            <a:endParaRPr lang="en-US" dirty="0"/>
          </a:p>
        </p:txBody>
      </p:sp>
      <p:sp>
        <p:nvSpPr>
          <p:cNvPr id="3" name="Content Placeholder 2"/>
          <p:cNvSpPr>
            <a:spLocks noGrp="1"/>
          </p:cNvSpPr>
          <p:nvPr>
            <p:ph idx="1"/>
          </p:nvPr>
        </p:nvSpPr>
        <p:spPr/>
        <p:txBody>
          <a:bodyPr/>
          <a:lstStyle/>
          <a:p>
            <a:r>
              <a:rPr lang="en-US" dirty="0" smtClean="0"/>
              <a:t>In September, Linus Torvalds releases the first Linux kernel.</a:t>
            </a:r>
          </a:p>
          <a:p>
            <a:r>
              <a:rPr lang="en-US" dirty="0" smtClean="0"/>
              <a:t>Developers began improving Linux, and seven years later is known as the first “Open Source” OS.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810000"/>
            <a:ext cx="42862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9947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Failed </a:t>
            </a:r>
            <a:r>
              <a:rPr lang="en-US" dirty="0"/>
              <a:t>C</a:t>
            </a:r>
            <a:r>
              <a:rPr lang="en-US" dirty="0" smtClean="0"/>
              <a:t>omputing Devices </a:t>
            </a:r>
            <a:endParaRPr lang="en-US" dirty="0"/>
          </a:p>
        </p:txBody>
      </p:sp>
      <p:sp>
        <p:nvSpPr>
          <p:cNvPr id="3" name="Content Placeholder 2"/>
          <p:cNvSpPr>
            <a:spLocks noGrp="1"/>
          </p:cNvSpPr>
          <p:nvPr>
            <p:ph idx="1"/>
          </p:nvPr>
        </p:nvSpPr>
        <p:spPr/>
        <p:txBody>
          <a:bodyPr/>
          <a:lstStyle/>
          <a:p>
            <a:r>
              <a:rPr lang="en-US" dirty="0" smtClean="0"/>
              <a:t>The computing clock was invented in 1623</a:t>
            </a:r>
          </a:p>
          <a:p>
            <a:pPr lvl="1"/>
            <a:r>
              <a:rPr lang="en-US" dirty="0" smtClean="0"/>
              <a:t>This device used a single toothed gear. </a:t>
            </a:r>
          </a:p>
          <a:p>
            <a:pPr lvl="1"/>
            <a:r>
              <a:rPr lang="en-US" dirty="0" smtClean="0"/>
              <a:t>A fire destroyed the device during its construction and the idea was thrown away. </a:t>
            </a:r>
          </a:p>
          <a:p>
            <a:pPr lvl="1"/>
            <a:r>
              <a:rPr lang="en-US" dirty="0" smtClean="0"/>
              <a:t>drawings for this device were discovered in the 50’s but it really had no impact on the computing industry </a:t>
            </a:r>
          </a:p>
          <a:p>
            <a:pPr lvl="1"/>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2281" y="4731093"/>
            <a:ext cx="2632808"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55132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1993 – Yes.</a:t>
            </a:r>
            <a:endParaRPr lang="en-US" dirty="0"/>
          </a:p>
        </p:txBody>
      </p:sp>
      <p:sp>
        <p:nvSpPr>
          <p:cNvPr id="3" name="Content Placeholder 2"/>
          <p:cNvSpPr>
            <a:spLocks noGrp="1"/>
          </p:cNvSpPr>
          <p:nvPr>
            <p:ph idx="1"/>
          </p:nvPr>
        </p:nvSpPr>
        <p:spPr/>
        <p:txBody>
          <a:bodyPr/>
          <a:lstStyle/>
          <a:p>
            <a:r>
              <a:rPr lang="en-US" dirty="0" smtClean="0"/>
              <a:t>id Software releases “Doom.” PC gaming gets serious.</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464191"/>
            <a:ext cx="2438400"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71092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1993 - Seriously</a:t>
            </a:r>
            <a:endParaRPr lang="en-US" dirty="0"/>
          </a:p>
        </p:txBody>
      </p:sp>
      <p:sp>
        <p:nvSpPr>
          <p:cNvPr id="3" name="Content Placeholder 2"/>
          <p:cNvSpPr>
            <a:spLocks noGrp="1"/>
          </p:cNvSpPr>
          <p:nvPr>
            <p:ph idx="1"/>
          </p:nvPr>
        </p:nvSpPr>
        <p:spPr/>
        <p:txBody>
          <a:bodyPr/>
          <a:lstStyle/>
          <a:p>
            <a:r>
              <a:rPr lang="en-US" dirty="0" smtClean="0"/>
              <a:t>The MP3 file format is published. Today, music piracy is one of the biggest ethical battles in computing</a:t>
            </a:r>
          </a:p>
          <a:p>
            <a:r>
              <a:rPr lang="en-US" dirty="0" smtClean="0"/>
              <a:t>Intel releases the first Pentium processor. Achieves speeds up to 66 </a:t>
            </a:r>
            <a:r>
              <a:rPr lang="en-US" dirty="0" err="1" smtClean="0"/>
              <a:t>MHz.</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343401"/>
            <a:ext cx="3672790" cy="219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90755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1995 – Java &amp; Script</a:t>
            </a:r>
            <a:endParaRPr lang="en-US" dirty="0"/>
          </a:p>
        </p:txBody>
      </p:sp>
      <p:sp>
        <p:nvSpPr>
          <p:cNvPr id="3" name="Content Placeholder 2"/>
          <p:cNvSpPr>
            <a:spLocks noGrp="1"/>
          </p:cNvSpPr>
          <p:nvPr>
            <p:ph idx="1"/>
          </p:nvPr>
        </p:nvSpPr>
        <p:spPr/>
        <p:txBody>
          <a:bodyPr/>
          <a:lstStyle/>
          <a:p>
            <a:r>
              <a:rPr lang="en-US" dirty="0" smtClean="0"/>
              <a:t>Java is announced by Sun Microsystems</a:t>
            </a:r>
          </a:p>
          <a:p>
            <a:r>
              <a:rPr lang="en-US" dirty="0" smtClean="0"/>
              <a:t>Will prove to be a future rival to C++ in object-oriented programming</a:t>
            </a:r>
          </a:p>
          <a:p>
            <a:r>
              <a:rPr lang="en-US" dirty="0" err="1" smtClean="0"/>
              <a:t>NetScape</a:t>
            </a:r>
            <a:r>
              <a:rPr lang="en-US" dirty="0" smtClean="0"/>
              <a:t> announces its development of JavaScript, a web programming language with Java-like syntax</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4419600"/>
            <a:ext cx="3200400" cy="1966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18068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2000 – Speed and Space</a:t>
            </a:r>
            <a:endParaRPr lang="en-US" dirty="0"/>
          </a:p>
        </p:txBody>
      </p:sp>
      <p:sp>
        <p:nvSpPr>
          <p:cNvPr id="3" name="Content Placeholder 2"/>
          <p:cNvSpPr>
            <a:spLocks noGrp="1"/>
          </p:cNvSpPr>
          <p:nvPr>
            <p:ph idx="1"/>
          </p:nvPr>
        </p:nvSpPr>
        <p:spPr/>
        <p:txBody>
          <a:bodyPr/>
          <a:lstStyle/>
          <a:p>
            <a:r>
              <a:rPr lang="en-US" dirty="0" smtClean="0"/>
              <a:t>Intel has a limited release of its first 1 GHz Pentium III chips</a:t>
            </a:r>
          </a:p>
          <a:p>
            <a:r>
              <a:rPr lang="en-US" dirty="0" smtClean="0"/>
              <a:t>Two years later, hard disk drives larger than 137 GB become possible due to new addressing space solutions.</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114800"/>
            <a:ext cx="1714500" cy="201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36927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Development</a:t>
            </a:r>
            <a:endParaRPr lang="en-US" dirty="0"/>
          </a:p>
        </p:txBody>
      </p:sp>
      <p:sp>
        <p:nvSpPr>
          <p:cNvPr id="3" name="Content Placeholder 2"/>
          <p:cNvSpPr>
            <a:spLocks noGrp="1"/>
          </p:cNvSpPr>
          <p:nvPr>
            <p:ph idx="1"/>
          </p:nvPr>
        </p:nvSpPr>
        <p:spPr/>
        <p:txBody>
          <a:bodyPr/>
          <a:lstStyle/>
          <a:p>
            <a:r>
              <a:rPr lang="en-US" dirty="0" smtClean="0"/>
              <a:t>One year ago, the first 4 Terabyte hard disk drive was made</a:t>
            </a:r>
          </a:p>
          <a:p>
            <a:r>
              <a:rPr lang="en-US" dirty="0" smtClean="0"/>
              <a:t>Intel and other manufacturers market multi-core processors in excess of 3.8 GHz with potential for higher speeds</a:t>
            </a:r>
          </a:p>
          <a:p>
            <a:r>
              <a:rPr lang="en-US" dirty="0" smtClean="0"/>
              <a:t>Data transmission has become easier due to the proliferation of wireless internet and the increasing portability of computers</a:t>
            </a:r>
            <a:endParaRPr lang="en-US" dirty="0"/>
          </a:p>
        </p:txBody>
      </p:sp>
    </p:spTree>
    <p:extLst>
      <p:ext uri="{BB962C8B-B14F-4D97-AF65-F5344CB8AC3E}">
        <p14:creationId xmlns:p14="http://schemas.microsoft.com/office/powerpoint/2010/main" val="3438193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Controversies</a:t>
            </a:r>
            <a:endParaRPr lang="en-US" dirty="0"/>
          </a:p>
        </p:txBody>
      </p:sp>
      <p:sp>
        <p:nvSpPr>
          <p:cNvPr id="3" name="Content Placeholder 2"/>
          <p:cNvSpPr>
            <a:spLocks noGrp="1"/>
          </p:cNvSpPr>
          <p:nvPr>
            <p:ph idx="1"/>
          </p:nvPr>
        </p:nvSpPr>
        <p:spPr/>
        <p:txBody>
          <a:bodyPr/>
          <a:lstStyle/>
          <a:p>
            <a:r>
              <a:rPr lang="en-US" dirty="0" smtClean="0"/>
              <a:t>With the increase in data availability also comes an increase in data sharing</a:t>
            </a:r>
          </a:p>
          <a:p>
            <a:r>
              <a:rPr lang="en-US" dirty="0" smtClean="0"/>
              <a:t>Music and software piracy is a growing problem with many facets</a:t>
            </a:r>
          </a:p>
          <a:p>
            <a:r>
              <a:rPr lang="en-US" dirty="0" smtClean="0"/>
              <a:t>“Wild West” frontier days of the internet are being threatened</a:t>
            </a: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419600"/>
            <a:ext cx="2199658" cy="203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74493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idx="1"/>
          </p:nvPr>
        </p:nvSpPr>
        <p:spPr/>
        <p:txBody>
          <a:bodyPr/>
          <a:lstStyle/>
          <a:p>
            <a:r>
              <a:rPr lang="en-US" dirty="0" smtClean="0">
                <a:solidFill>
                  <a:schemeClr val="tx1"/>
                </a:solidFill>
              </a:rPr>
              <a:t> </a:t>
            </a:r>
            <a:endParaRPr lang="ar-SA" dirty="0">
              <a:solidFill>
                <a:schemeClr val="tx1"/>
              </a:solidFill>
            </a:endParaRPr>
          </a:p>
        </p:txBody>
      </p:sp>
      <p:sp>
        <p:nvSpPr>
          <p:cNvPr id="2" name="Title 1"/>
          <p:cNvSpPr>
            <a:spLocks noGrp="1"/>
          </p:cNvSpPr>
          <p:nvPr>
            <p:ph type="title"/>
          </p:nvPr>
        </p:nvSpPr>
        <p:spPr/>
        <p:txBody>
          <a:bodyPr>
            <a:normAutofit fontScale="90000"/>
          </a:bodyPr>
          <a:lstStyle/>
          <a:p>
            <a:r>
              <a:rPr lang="en-US" dirty="0" smtClean="0"/>
              <a:t>History of the Internet </a:t>
            </a:r>
            <a:br>
              <a:rPr lang="en-US" dirty="0" smtClean="0"/>
            </a:br>
            <a:endParaRPr lang="ar-SA" dirty="0"/>
          </a:p>
        </p:txBody>
      </p:sp>
    </p:spTree>
    <p:extLst>
      <p:ext uri="{BB962C8B-B14F-4D97-AF65-F5344CB8AC3E}">
        <p14:creationId xmlns:p14="http://schemas.microsoft.com/office/powerpoint/2010/main" val="15035827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NETWORKS </a:t>
            </a:r>
            <a:endParaRPr lang="ar-SA" dirty="0"/>
          </a:p>
        </p:txBody>
      </p:sp>
      <p:sp>
        <p:nvSpPr>
          <p:cNvPr id="3" name="Content Placeholder 2"/>
          <p:cNvSpPr>
            <a:spLocks noGrp="1"/>
          </p:cNvSpPr>
          <p:nvPr>
            <p:ph idx="1"/>
          </p:nvPr>
        </p:nvSpPr>
        <p:spPr/>
        <p:txBody>
          <a:bodyPr>
            <a:normAutofit fontScale="92500" lnSpcReduction="10000"/>
          </a:bodyPr>
          <a:lstStyle/>
          <a:p>
            <a:pPr algn="l" rtl="0"/>
            <a:r>
              <a:rPr lang="en-US" dirty="0" smtClean="0"/>
              <a:t>ARPANET</a:t>
            </a:r>
          </a:p>
          <a:p>
            <a:pPr lvl="1" algn="l" rtl="0"/>
            <a:r>
              <a:rPr lang="en-US" dirty="0" smtClean="0"/>
              <a:t>Avoid doubling research </a:t>
            </a:r>
          </a:p>
          <a:p>
            <a:pPr lvl="1" algn="l" rtl="0"/>
            <a:r>
              <a:rPr lang="en-US" dirty="0" smtClean="0"/>
              <a:t>speed up the sharing of information    </a:t>
            </a:r>
          </a:p>
          <a:p>
            <a:pPr algn="l" rtl="0"/>
            <a:r>
              <a:rPr lang="en-US" dirty="0" smtClean="0"/>
              <a:t>Rand corporation</a:t>
            </a:r>
          </a:p>
          <a:p>
            <a:pPr lvl="1" algn="l" rtl="0"/>
            <a:r>
              <a:rPr lang="en-US" dirty="0" smtClean="0"/>
              <a:t>US Military Network </a:t>
            </a:r>
          </a:p>
          <a:p>
            <a:pPr algn="l" rtl="0"/>
            <a:r>
              <a:rPr lang="en-US" dirty="0" smtClean="0"/>
              <a:t>National Physical Laboratory</a:t>
            </a:r>
          </a:p>
          <a:p>
            <a:pPr lvl="1" algn="l" rtl="0"/>
            <a:r>
              <a:rPr lang="en-US" dirty="0" smtClean="0"/>
              <a:t>Financial Network</a:t>
            </a:r>
          </a:p>
          <a:p>
            <a:pPr algn="l" rtl="0"/>
            <a:r>
              <a:rPr lang="en-US" dirty="0" smtClean="0"/>
              <a:t>Cyclades</a:t>
            </a:r>
          </a:p>
          <a:p>
            <a:pPr lvl="1" algn="l" rtl="0"/>
            <a:r>
              <a:rPr lang="en-US" dirty="0" smtClean="0"/>
              <a:t>French Scientific Network</a:t>
            </a:r>
          </a:p>
        </p:txBody>
      </p:sp>
    </p:spTree>
    <p:extLst>
      <p:ext uri="{BB962C8B-B14F-4D97-AF65-F5344CB8AC3E}">
        <p14:creationId xmlns:p14="http://schemas.microsoft.com/office/powerpoint/2010/main" val="1665076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ARPANET</a:t>
            </a:r>
            <a:endParaRPr lang="ar-SA" dirty="0"/>
          </a:p>
        </p:txBody>
      </p:sp>
      <p:sp>
        <p:nvSpPr>
          <p:cNvPr id="3" name="Content Placeholder 2"/>
          <p:cNvSpPr>
            <a:spLocks noGrp="1"/>
          </p:cNvSpPr>
          <p:nvPr>
            <p:ph idx="1"/>
          </p:nvPr>
        </p:nvSpPr>
        <p:spPr/>
        <p:txBody>
          <a:bodyPr/>
          <a:lstStyle/>
          <a:p>
            <a:pPr algn="l" rtl="0"/>
            <a:r>
              <a:rPr lang="en-US" dirty="0" smtClean="0"/>
              <a:t>Used a mainframe and an </a:t>
            </a:r>
            <a:r>
              <a:rPr lang="en-US" b="1" dirty="0" smtClean="0"/>
              <a:t>I</a:t>
            </a:r>
            <a:r>
              <a:rPr lang="en-US" dirty="0" smtClean="0"/>
              <a:t>nterface </a:t>
            </a:r>
            <a:r>
              <a:rPr lang="en-US" b="1" dirty="0" smtClean="0"/>
              <a:t>M</a:t>
            </a:r>
            <a:r>
              <a:rPr lang="en-US" dirty="0" smtClean="0"/>
              <a:t>essage </a:t>
            </a:r>
            <a:r>
              <a:rPr lang="en-US" b="1" dirty="0" smtClean="0"/>
              <a:t>P</a:t>
            </a:r>
            <a:r>
              <a:rPr lang="en-US" dirty="0" smtClean="0"/>
              <a:t>rocessor (IMP)</a:t>
            </a:r>
          </a:p>
          <a:p>
            <a:pPr algn="l" rtl="0"/>
            <a:r>
              <a:rPr lang="en-US" dirty="0" smtClean="0"/>
              <a:t>The IMP controlled the network activity</a:t>
            </a:r>
          </a:p>
          <a:p>
            <a:pPr algn="l" rtl="0"/>
            <a:r>
              <a:rPr lang="en-US" dirty="0" smtClean="0"/>
              <a:t>Mainframe in charge of initialization of programs and data</a:t>
            </a:r>
          </a:p>
          <a:p>
            <a:pPr algn="l" rtl="0"/>
            <a:r>
              <a:rPr lang="en-US" dirty="0" smtClean="0"/>
              <a:t>Used Network Control Protocol (slow)</a:t>
            </a:r>
          </a:p>
        </p:txBody>
      </p:sp>
    </p:spTree>
    <p:extLst>
      <p:ext uri="{BB962C8B-B14F-4D97-AF65-F5344CB8AC3E}">
        <p14:creationId xmlns:p14="http://schemas.microsoft.com/office/powerpoint/2010/main" val="27074181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Physical Laboratory</a:t>
            </a:r>
            <a:endParaRPr lang="ar-SA" dirty="0"/>
          </a:p>
        </p:txBody>
      </p:sp>
      <p:sp>
        <p:nvSpPr>
          <p:cNvPr id="3" name="Content Placeholder 2"/>
          <p:cNvSpPr>
            <a:spLocks noGrp="1"/>
          </p:cNvSpPr>
          <p:nvPr>
            <p:ph idx="1"/>
          </p:nvPr>
        </p:nvSpPr>
        <p:spPr/>
        <p:txBody>
          <a:bodyPr/>
          <a:lstStyle/>
          <a:p>
            <a:pPr algn="l" rtl="0"/>
            <a:r>
              <a:rPr lang="en-US" dirty="0" smtClean="0"/>
              <a:t>Expected a lot of users and wanted to avoid congestion</a:t>
            </a:r>
          </a:p>
          <a:p>
            <a:pPr algn="l" rtl="0"/>
            <a:r>
              <a:rPr lang="en-US" dirty="0" smtClean="0"/>
              <a:t>Packet Switching</a:t>
            </a:r>
          </a:p>
          <a:p>
            <a:pPr lvl="1" algn="l" rtl="0"/>
            <a:r>
              <a:rPr lang="en-US" dirty="0" smtClean="0"/>
              <a:t>Divided send files into small parts</a:t>
            </a:r>
          </a:p>
          <a:p>
            <a:pPr lvl="1"/>
            <a:r>
              <a:rPr lang="en-US" dirty="0" smtClean="0"/>
              <a:t>Gave rise to several transmission protocols such as TCP and UDP</a:t>
            </a:r>
            <a:endParaRPr lang="ar-SA" dirty="0"/>
          </a:p>
        </p:txBody>
      </p:sp>
    </p:spTree>
    <p:extLst>
      <p:ext uri="{BB962C8B-B14F-4D97-AF65-F5344CB8AC3E}">
        <p14:creationId xmlns:p14="http://schemas.microsoft.com/office/powerpoint/2010/main" val="887792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Early 1800’s </a:t>
            </a:r>
            <a:endParaRPr lang="en-US" dirty="0"/>
          </a:p>
        </p:txBody>
      </p:sp>
      <p:sp>
        <p:nvSpPr>
          <p:cNvPr id="3" name="Content Placeholder 2"/>
          <p:cNvSpPr>
            <a:spLocks noGrp="1"/>
          </p:cNvSpPr>
          <p:nvPr>
            <p:ph idx="1"/>
          </p:nvPr>
        </p:nvSpPr>
        <p:spPr/>
        <p:txBody>
          <a:bodyPr/>
          <a:lstStyle/>
          <a:p>
            <a:r>
              <a:rPr lang="en-US" dirty="0" smtClean="0"/>
              <a:t>Punch card technology </a:t>
            </a:r>
          </a:p>
          <a:p>
            <a:pPr lvl="1"/>
            <a:r>
              <a:rPr lang="en-US" dirty="0" smtClean="0"/>
              <a:t>Mechanical Loom </a:t>
            </a:r>
          </a:p>
          <a:p>
            <a:pPr lvl="2"/>
            <a:r>
              <a:rPr lang="en-US" dirty="0" smtClean="0"/>
              <a:t>developed by Joseph-Marie Jacquard </a:t>
            </a:r>
          </a:p>
          <a:p>
            <a:pPr lvl="2"/>
            <a:r>
              <a:rPr lang="en-US" dirty="0" smtClean="0"/>
              <a:t>The pattern woven by the loom is controlled by the punch card </a:t>
            </a:r>
          </a:p>
          <a:p>
            <a:pPr lvl="2"/>
            <a:endParaRPr lang="en-US" dirty="0"/>
          </a:p>
        </p:txBody>
      </p:sp>
    </p:spTree>
    <p:extLst>
      <p:ext uri="{BB962C8B-B14F-4D97-AF65-F5344CB8AC3E}">
        <p14:creationId xmlns:p14="http://schemas.microsoft.com/office/powerpoint/2010/main" val="28310698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Cuban Missile Crisis and networks</a:t>
            </a:r>
            <a:endParaRPr lang="ar-SA" dirty="0"/>
          </a:p>
        </p:txBody>
      </p:sp>
      <p:sp>
        <p:nvSpPr>
          <p:cNvPr id="3" name="Content Placeholder 2"/>
          <p:cNvSpPr>
            <a:spLocks noGrp="1"/>
          </p:cNvSpPr>
          <p:nvPr>
            <p:ph idx="1"/>
          </p:nvPr>
        </p:nvSpPr>
        <p:spPr/>
        <p:txBody>
          <a:bodyPr>
            <a:normAutofit/>
          </a:bodyPr>
          <a:lstStyle/>
          <a:p>
            <a:r>
              <a:rPr lang="en-US" dirty="0"/>
              <a:t>Networks communicated using radio waves</a:t>
            </a:r>
          </a:p>
          <a:p>
            <a:pPr lvl="1"/>
            <a:r>
              <a:rPr lang="en-US" dirty="0"/>
              <a:t>A nuclear explosion would cause interference </a:t>
            </a:r>
          </a:p>
          <a:p>
            <a:pPr lvl="1"/>
            <a:r>
              <a:rPr lang="en-US" dirty="0"/>
              <a:t>Developed short range waves that used a distributed </a:t>
            </a:r>
            <a:r>
              <a:rPr lang="en-US" dirty="0" smtClean="0"/>
              <a:t>network</a:t>
            </a:r>
          </a:p>
          <a:p>
            <a:pPr algn="l" rtl="0"/>
            <a:r>
              <a:rPr lang="en-US" dirty="0" smtClean="0"/>
              <a:t>Networks used centralized nodes for data</a:t>
            </a:r>
          </a:p>
          <a:p>
            <a:pPr lvl="1" algn="l" rtl="0"/>
            <a:r>
              <a:rPr lang="en-US" dirty="0" smtClean="0"/>
              <a:t>If one node was knocked out the entire system would go down</a:t>
            </a:r>
          </a:p>
          <a:p>
            <a:pPr lvl="1"/>
            <a:r>
              <a:rPr lang="en-US" dirty="0" smtClean="0"/>
              <a:t>Decentralized nodes</a:t>
            </a:r>
          </a:p>
          <a:p>
            <a:pPr lvl="2"/>
            <a:r>
              <a:rPr lang="en-US" dirty="0" smtClean="0"/>
              <a:t>Multiple node connections to prevent network crash</a:t>
            </a:r>
          </a:p>
        </p:txBody>
      </p:sp>
    </p:spTree>
    <p:extLst>
      <p:ext uri="{BB962C8B-B14F-4D97-AF65-F5344CB8AC3E}">
        <p14:creationId xmlns:p14="http://schemas.microsoft.com/office/powerpoint/2010/main" val="40533452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Cyclades Network</a:t>
            </a:r>
            <a:endParaRPr lang="ar-SA" dirty="0"/>
          </a:p>
        </p:txBody>
      </p:sp>
      <p:sp>
        <p:nvSpPr>
          <p:cNvPr id="3" name="Content Placeholder 2"/>
          <p:cNvSpPr>
            <a:spLocks noGrp="1"/>
          </p:cNvSpPr>
          <p:nvPr>
            <p:ph idx="1"/>
          </p:nvPr>
        </p:nvSpPr>
        <p:spPr/>
        <p:txBody>
          <a:bodyPr/>
          <a:lstStyle/>
          <a:p>
            <a:pPr algn="l" rtl="0"/>
            <a:r>
              <a:rPr lang="en-US" dirty="0" smtClean="0"/>
              <a:t>Cyclades used smaller networks in multiple places</a:t>
            </a:r>
          </a:p>
          <a:p>
            <a:pPr algn="l" rtl="0"/>
            <a:r>
              <a:rPr lang="en-US" dirty="0" smtClean="0"/>
              <a:t>Focused on communications between networks</a:t>
            </a:r>
          </a:p>
          <a:p>
            <a:pPr algn="l" rtl="0"/>
            <a:r>
              <a:rPr lang="en-US" dirty="0" smtClean="0"/>
              <a:t>This is how the term Inter-net was created</a:t>
            </a:r>
          </a:p>
          <a:p>
            <a:pPr algn="l" rtl="0"/>
            <a:r>
              <a:rPr lang="en-US" dirty="0" smtClean="0"/>
              <a:t>Instead of processing data at each computer node in a network they just forwarded the information</a:t>
            </a:r>
            <a:endParaRPr lang="ar-SA" dirty="0"/>
          </a:p>
        </p:txBody>
      </p:sp>
    </p:spTree>
    <p:extLst>
      <p:ext uri="{BB962C8B-B14F-4D97-AF65-F5344CB8AC3E}">
        <p14:creationId xmlns:p14="http://schemas.microsoft.com/office/powerpoint/2010/main" val="24928846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based networking</a:t>
            </a:r>
            <a:endParaRPr lang="en-US" dirty="0"/>
          </a:p>
        </p:txBody>
      </p:sp>
      <p:sp>
        <p:nvSpPr>
          <p:cNvPr id="3" name="Content Placeholder 2"/>
          <p:cNvSpPr>
            <a:spLocks noGrp="1"/>
          </p:cNvSpPr>
          <p:nvPr>
            <p:ph idx="1"/>
          </p:nvPr>
        </p:nvSpPr>
        <p:spPr/>
        <p:txBody>
          <a:bodyPr/>
          <a:lstStyle/>
          <a:p>
            <a:r>
              <a:rPr lang="en-US" dirty="0" smtClean="0"/>
              <a:t>Before, telephone companies had the X.25 network which allowed users to pay for access to multiple networks</a:t>
            </a:r>
          </a:p>
          <a:p>
            <a:r>
              <a:rPr lang="en-US" dirty="0" smtClean="0"/>
              <a:t>DARPA eliminated this infrastructure with server based networks running the Transmission Control Protocol (TCP) developed in 1980</a:t>
            </a:r>
          </a:p>
        </p:txBody>
      </p:sp>
    </p:spTree>
    <p:extLst>
      <p:ext uri="{BB962C8B-B14F-4D97-AF65-F5344CB8AC3E}">
        <p14:creationId xmlns:p14="http://schemas.microsoft.com/office/powerpoint/2010/main" val="9067215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OSI Model</a:t>
            </a:r>
            <a:endParaRPr lang="en-US" dirty="0"/>
          </a:p>
        </p:txBody>
      </p:sp>
      <p:sp>
        <p:nvSpPr>
          <p:cNvPr id="5" name="Content Placeholder 4"/>
          <p:cNvSpPr>
            <a:spLocks noGrp="1"/>
          </p:cNvSpPr>
          <p:nvPr>
            <p:ph idx="1"/>
          </p:nvPr>
        </p:nvSpPr>
        <p:spPr/>
        <p:txBody>
          <a:bodyPr>
            <a:normAutofit lnSpcReduction="10000"/>
          </a:bodyPr>
          <a:lstStyle/>
          <a:p>
            <a:r>
              <a:rPr lang="en-US" dirty="0" smtClean="0"/>
              <a:t>International </a:t>
            </a:r>
            <a:r>
              <a:rPr lang="en-US" dirty="0"/>
              <a:t>Organization </a:t>
            </a:r>
            <a:r>
              <a:rPr lang="en-US" dirty="0" smtClean="0"/>
              <a:t>for Standardization creates the Open System Interconnection networking model in 1977</a:t>
            </a:r>
          </a:p>
          <a:p>
            <a:r>
              <a:rPr lang="en-US" dirty="0" smtClean="0"/>
              <a:t>Divides the networking channel                                into separate layers</a:t>
            </a:r>
          </a:p>
          <a:p>
            <a:r>
              <a:rPr lang="en-US" dirty="0" smtClean="0"/>
              <a:t>Gave way to the TCP/IP protocol                               (modern internet!)</a:t>
            </a:r>
          </a:p>
          <a:p>
            <a:r>
              <a:rPr lang="en-US" dirty="0" smtClean="0"/>
              <a:t>Guaranteed </a:t>
            </a:r>
            <a:r>
              <a:rPr lang="en-US" b="1" dirty="0" smtClean="0"/>
              <a:t>inter</a:t>
            </a:r>
            <a:r>
              <a:rPr lang="en-US" dirty="0" smtClean="0"/>
              <a:t>-</a:t>
            </a:r>
            <a:r>
              <a:rPr lang="en-US" b="1" dirty="0" smtClean="0"/>
              <a:t>net</a:t>
            </a:r>
            <a:r>
              <a:rPr lang="en-US" dirty="0" smtClean="0"/>
              <a:t>work                                                  compatibility</a:t>
            </a:r>
          </a:p>
        </p:txBody>
      </p:sp>
      <p:pic>
        <p:nvPicPr>
          <p:cNvPr id="8"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3200400"/>
            <a:ext cx="2568864" cy="3333750"/>
          </a:xfrm>
          <a:prstGeom prst="rect">
            <a:avLst/>
          </a:prstGeom>
        </p:spPr>
      </p:pic>
    </p:spTree>
    <p:extLst>
      <p:ext uri="{BB962C8B-B14F-4D97-AF65-F5344CB8AC3E}">
        <p14:creationId xmlns:p14="http://schemas.microsoft.com/office/powerpoint/2010/main" val="2872927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 break</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988525"/>
            <a:ext cx="4367213" cy="3842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11206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a:p>
        </p:txBody>
      </p:sp>
      <p:sp>
        <p:nvSpPr>
          <p:cNvPr id="2" name="Title 1"/>
          <p:cNvSpPr>
            <a:spLocks noGrp="1"/>
          </p:cNvSpPr>
          <p:nvPr>
            <p:ph type="title"/>
          </p:nvPr>
        </p:nvSpPr>
        <p:spPr/>
        <p:txBody>
          <a:bodyPr/>
          <a:lstStyle/>
          <a:p>
            <a:r>
              <a:rPr lang="en-US" dirty="0" smtClean="0"/>
              <a:t>History of the Web</a:t>
            </a:r>
            <a:endParaRPr lang="en-US" dirty="0"/>
          </a:p>
        </p:txBody>
      </p:sp>
    </p:spTree>
    <p:extLst>
      <p:ext uri="{BB962C8B-B14F-4D97-AF65-F5344CB8AC3E}">
        <p14:creationId xmlns:p14="http://schemas.microsoft.com/office/powerpoint/2010/main" val="3750023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 of the Web</a:t>
            </a:r>
            <a:endParaRPr lang="en-US" dirty="0"/>
          </a:p>
        </p:txBody>
      </p:sp>
      <p:sp>
        <p:nvSpPr>
          <p:cNvPr id="3" name="Content Placeholder 2"/>
          <p:cNvSpPr>
            <a:spLocks noGrp="1"/>
          </p:cNvSpPr>
          <p:nvPr>
            <p:ph idx="1"/>
          </p:nvPr>
        </p:nvSpPr>
        <p:spPr/>
        <p:txBody>
          <a:bodyPr>
            <a:normAutofit fontScale="92500"/>
          </a:bodyPr>
          <a:lstStyle/>
          <a:p>
            <a:r>
              <a:rPr lang="en-US" dirty="0" smtClean="0"/>
              <a:t>Tim Berners-Lee from CERN tackling the problem of sharing data with scientists around the globe</a:t>
            </a:r>
          </a:p>
          <a:p>
            <a:r>
              <a:rPr lang="en-US" dirty="0" smtClean="0"/>
              <a:t>Current systems were inefficient</a:t>
            </a:r>
          </a:p>
          <a:p>
            <a:pPr lvl="1"/>
            <a:r>
              <a:rPr lang="en-US" dirty="0" smtClean="0"/>
              <a:t>Not standardized at all</a:t>
            </a:r>
          </a:p>
          <a:p>
            <a:pPr lvl="1"/>
            <a:r>
              <a:rPr lang="en-US" dirty="0" smtClean="0"/>
              <a:t>Required certain systems to access</a:t>
            </a:r>
          </a:p>
          <a:p>
            <a:r>
              <a:rPr lang="en-US" dirty="0" smtClean="0"/>
              <a:t>Web provided a nice alternative, but had a hard time catching on</a:t>
            </a:r>
          </a:p>
          <a:p>
            <a:pPr lvl="1"/>
            <a:r>
              <a:rPr lang="en-US" dirty="0" smtClean="0"/>
              <a:t>Started as a way to share phone numbers within CERN</a:t>
            </a:r>
          </a:p>
        </p:txBody>
      </p:sp>
    </p:spTree>
    <p:extLst>
      <p:ext uri="{BB962C8B-B14F-4D97-AF65-F5344CB8AC3E}">
        <p14:creationId xmlns:p14="http://schemas.microsoft.com/office/powerpoint/2010/main" val="25812086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Propagation of the Web</a:t>
            </a:r>
            <a:endParaRPr lang="en-US" dirty="0"/>
          </a:p>
        </p:txBody>
      </p:sp>
      <p:sp>
        <p:nvSpPr>
          <p:cNvPr id="3" name="Content Placeholder 2"/>
          <p:cNvSpPr>
            <a:spLocks noGrp="1"/>
          </p:cNvSpPr>
          <p:nvPr>
            <p:ph idx="1"/>
          </p:nvPr>
        </p:nvSpPr>
        <p:spPr/>
        <p:txBody>
          <a:bodyPr/>
          <a:lstStyle/>
          <a:p>
            <a:r>
              <a:rPr lang="en-US" dirty="0" smtClean="0"/>
              <a:t>Web was made available to the public in 1991</a:t>
            </a:r>
          </a:p>
          <a:p>
            <a:pPr lvl="1"/>
            <a:r>
              <a:rPr lang="en-US" dirty="0" smtClean="0"/>
              <a:t>Allowed more publicity among the scientific community</a:t>
            </a:r>
          </a:p>
          <a:p>
            <a:pPr lvl="1"/>
            <a:r>
              <a:rPr lang="en-US" dirty="0" smtClean="0"/>
              <a:t>Also allowed for outside development</a:t>
            </a:r>
          </a:p>
          <a:p>
            <a:r>
              <a:rPr lang="en-US" dirty="0" smtClean="0"/>
              <a:t>Stanford Linear accelerator Center (SLAC) used it to publish abstracts</a:t>
            </a:r>
          </a:p>
          <a:p>
            <a:pPr lvl="1"/>
            <a:r>
              <a:rPr lang="en-US" dirty="0" smtClean="0"/>
              <a:t>So successful that people in Europe would connect to use it</a:t>
            </a:r>
          </a:p>
        </p:txBody>
      </p:sp>
    </p:spTree>
    <p:extLst>
      <p:ext uri="{BB962C8B-B14F-4D97-AF65-F5344CB8AC3E}">
        <p14:creationId xmlns:p14="http://schemas.microsoft.com/office/powerpoint/2010/main" val="16640278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Web Booms</a:t>
            </a:r>
            <a:endParaRPr lang="en-US" dirty="0"/>
          </a:p>
        </p:txBody>
      </p:sp>
      <p:sp>
        <p:nvSpPr>
          <p:cNvPr id="3" name="Content Placeholder 2"/>
          <p:cNvSpPr>
            <a:spLocks noGrp="1"/>
          </p:cNvSpPr>
          <p:nvPr>
            <p:ph idx="1"/>
          </p:nvPr>
        </p:nvSpPr>
        <p:spPr/>
        <p:txBody>
          <a:bodyPr>
            <a:normAutofit lnSpcReduction="10000"/>
          </a:bodyPr>
          <a:lstStyle/>
          <a:p>
            <a:r>
              <a:rPr lang="en-US" dirty="0" smtClean="0"/>
              <a:t>At first was competing with the Gopher Protocol from the University of Minnesota</a:t>
            </a:r>
          </a:p>
          <a:p>
            <a:r>
              <a:rPr lang="en-US" dirty="0" smtClean="0"/>
              <a:t>Two main developments allowed the Web to come ahead:</a:t>
            </a:r>
          </a:p>
          <a:p>
            <a:pPr lvl="1"/>
            <a:r>
              <a:rPr lang="en-US" dirty="0" smtClean="0"/>
              <a:t>Marc Andreessen creating Mosaic</a:t>
            </a:r>
          </a:p>
          <a:p>
            <a:pPr lvl="2"/>
            <a:r>
              <a:rPr lang="en-US" dirty="0" smtClean="0"/>
              <a:t>First web browser for Windows</a:t>
            </a:r>
          </a:p>
          <a:p>
            <a:pPr lvl="1"/>
            <a:r>
              <a:rPr lang="en-US" dirty="0" smtClean="0"/>
              <a:t>Gopher charging for their service</a:t>
            </a:r>
          </a:p>
          <a:p>
            <a:r>
              <a:rPr lang="en-US" dirty="0" smtClean="0"/>
              <a:t>Natural evolution of the web allowed it to become what it is today</a:t>
            </a:r>
          </a:p>
        </p:txBody>
      </p:sp>
    </p:spTree>
    <p:extLst>
      <p:ext uri="{BB962C8B-B14F-4D97-AF65-F5344CB8AC3E}">
        <p14:creationId xmlns:p14="http://schemas.microsoft.com/office/powerpoint/2010/main" val="34756161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endParaRPr lang="en-US"/>
          </a:p>
        </p:txBody>
      </p:sp>
      <p:sp>
        <p:nvSpPr>
          <p:cNvPr id="2" name="Title 1"/>
          <p:cNvSpPr>
            <a:spLocks noGrp="1"/>
          </p:cNvSpPr>
          <p:nvPr>
            <p:ph type="title"/>
          </p:nvPr>
        </p:nvSpPr>
        <p:spPr/>
        <p:txBody>
          <a:bodyPr>
            <a:normAutofit fontScale="90000"/>
          </a:bodyPr>
          <a:lstStyle/>
          <a:p>
            <a:r>
              <a:rPr lang="en-US" dirty="0" smtClean="0"/>
              <a:t>History and Overview of Computer Ethics</a:t>
            </a:r>
            <a:endParaRPr lang="en-US" dirty="0"/>
          </a:p>
        </p:txBody>
      </p:sp>
    </p:spTree>
    <p:extLst>
      <p:ext uri="{BB962C8B-B14F-4D97-AF65-F5344CB8AC3E}">
        <p14:creationId xmlns:p14="http://schemas.microsoft.com/office/powerpoint/2010/main" val="15625174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late 1800’s</a:t>
            </a:r>
            <a:endParaRPr lang="en-US" dirty="0"/>
          </a:p>
        </p:txBody>
      </p:sp>
      <p:sp>
        <p:nvSpPr>
          <p:cNvPr id="3" name="Content Placeholder 2"/>
          <p:cNvSpPr>
            <a:spLocks noGrp="1"/>
          </p:cNvSpPr>
          <p:nvPr>
            <p:ph idx="1"/>
          </p:nvPr>
        </p:nvSpPr>
        <p:spPr/>
        <p:txBody>
          <a:bodyPr>
            <a:normAutofit/>
          </a:bodyPr>
          <a:lstStyle/>
          <a:p>
            <a:r>
              <a:rPr lang="en-US" dirty="0" smtClean="0"/>
              <a:t>Punch cards used as storage devices </a:t>
            </a:r>
          </a:p>
          <a:p>
            <a:pPr lvl="1"/>
            <a:r>
              <a:rPr lang="en-US" dirty="0" smtClean="0"/>
              <a:t>Invented by Herman Hollerith</a:t>
            </a:r>
          </a:p>
          <a:p>
            <a:pPr lvl="1"/>
            <a:r>
              <a:rPr lang="en-US" dirty="0" smtClean="0"/>
              <a:t>He invented the Tabulator, and the Key punch machine to utilize the punch cards</a:t>
            </a:r>
          </a:p>
          <a:p>
            <a:pPr lvl="1"/>
            <a:r>
              <a:rPr lang="en-US" dirty="0" smtClean="0"/>
              <a:t>The Tabulator was used to add punched cards</a:t>
            </a:r>
          </a:p>
          <a:p>
            <a:pPr lvl="1"/>
            <a:r>
              <a:rPr lang="en-US" dirty="0"/>
              <a:t>The United States Census used these punch cards to complete their results months ahead of schedule</a:t>
            </a:r>
          </a:p>
          <a:p>
            <a:pPr lvl="1"/>
            <a:r>
              <a:rPr lang="en-US" dirty="0"/>
              <a:t>Hollerith’s company soon became the core of IBM</a:t>
            </a:r>
          </a:p>
          <a:p>
            <a:pPr lvl="1"/>
            <a:endParaRPr lang="en-US" dirty="0" smtClean="0"/>
          </a:p>
        </p:txBody>
      </p:sp>
    </p:spTree>
    <p:extLst>
      <p:ext uri="{BB962C8B-B14F-4D97-AF65-F5344CB8AC3E}">
        <p14:creationId xmlns:p14="http://schemas.microsoft.com/office/powerpoint/2010/main" val="2815481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Ethics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Many different terms used to describe ethical issues involving computers </a:t>
            </a:r>
          </a:p>
          <a:p>
            <a:pPr lvl="1"/>
            <a:r>
              <a:rPr lang="en-US" dirty="0" smtClean="0"/>
              <a:t>Computer Ethics: “Describes the field that examines moral issues pertaining to computing and information technology” </a:t>
            </a:r>
          </a:p>
          <a:p>
            <a:pPr lvl="1"/>
            <a:r>
              <a:rPr lang="en-US" dirty="0" smtClean="0"/>
              <a:t>Information Ethics: “Refers to a cluster of ethical concerns regarding the flow of information that is either enhanced </a:t>
            </a:r>
            <a:r>
              <a:rPr lang="en-US" dirty="0"/>
              <a:t>o</a:t>
            </a:r>
            <a:r>
              <a:rPr lang="en-US" dirty="0" smtClean="0"/>
              <a:t>r restricted by computer technology”, also called Internet Ethics</a:t>
            </a:r>
          </a:p>
          <a:p>
            <a:pPr lvl="1"/>
            <a:r>
              <a:rPr lang="en-US" dirty="0" smtClean="0"/>
              <a:t>Cyber Ethics: Includes the above, in addition to issues involving “privately owned computer networks and interconnected communications technologies”</a:t>
            </a:r>
            <a:endParaRPr lang="en-US" dirty="0"/>
          </a:p>
        </p:txBody>
      </p:sp>
    </p:spTree>
    <p:extLst>
      <p:ext uri="{BB962C8B-B14F-4D97-AF65-F5344CB8AC3E}">
        <p14:creationId xmlns:p14="http://schemas.microsoft.com/office/powerpoint/2010/main" val="34275728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Cyber Ethics? </a:t>
            </a:r>
            <a:endParaRPr lang="en-US" dirty="0"/>
          </a:p>
        </p:txBody>
      </p:sp>
      <p:sp>
        <p:nvSpPr>
          <p:cNvPr id="3" name="Content Placeholder 2"/>
          <p:cNvSpPr>
            <a:spLocks noGrp="1"/>
          </p:cNvSpPr>
          <p:nvPr>
            <p:ph idx="1"/>
          </p:nvPr>
        </p:nvSpPr>
        <p:spPr/>
        <p:txBody>
          <a:bodyPr>
            <a:normAutofit/>
          </a:bodyPr>
          <a:lstStyle/>
          <a:p>
            <a:r>
              <a:rPr lang="en-US" dirty="0" smtClean="0"/>
              <a:t>More accurate term than computer ethics</a:t>
            </a:r>
          </a:p>
          <a:p>
            <a:pPr lvl="1"/>
            <a:r>
              <a:rPr lang="en-US" dirty="0" smtClean="0"/>
              <a:t>Computer ethics implies a stand alone machine, rather than an interconnected medium</a:t>
            </a:r>
          </a:p>
          <a:p>
            <a:pPr lvl="1"/>
            <a:r>
              <a:rPr lang="en-US" dirty="0" smtClean="0"/>
              <a:t>Computer ethics implies issues that only affect computer professionals </a:t>
            </a:r>
          </a:p>
          <a:p>
            <a:r>
              <a:rPr lang="en-US" sz="2800" dirty="0" smtClean="0"/>
              <a:t>More accurate than Information/Internet Ethics</a:t>
            </a:r>
          </a:p>
          <a:p>
            <a:pPr lvl="1"/>
            <a:r>
              <a:rPr lang="en-US" dirty="0" smtClean="0"/>
              <a:t>Information ethics can involve non computer issues</a:t>
            </a:r>
          </a:p>
          <a:p>
            <a:pPr lvl="1"/>
            <a:r>
              <a:rPr lang="en-US" dirty="0" smtClean="0"/>
              <a:t>Internet ethics doesn’t account for ethical issues offline</a:t>
            </a:r>
          </a:p>
        </p:txBody>
      </p:sp>
    </p:spTree>
    <p:extLst>
      <p:ext uri="{BB962C8B-B14F-4D97-AF65-F5344CB8AC3E}">
        <p14:creationId xmlns:p14="http://schemas.microsoft.com/office/powerpoint/2010/main" val="28777956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Brief History of Computers and Ethics</a:t>
            </a:r>
            <a:endParaRPr lang="en-US" dirty="0"/>
          </a:p>
        </p:txBody>
      </p:sp>
      <p:sp>
        <p:nvSpPr>
          <p:cNvPr id="3" name="Content Placeholder 2"/>
          <p:cNvSpPr>
            <a:spLocks noGrp="1"/>
          </p:cNvSpPr>
          <p:nvPr>
            <p:ph idx="1"/>
          </p:nvPr>
        </p:nvSpPr>
        <p:spPr/>
        <p:txBody>
          <a:bodyPr>
            <a:normAutofit lnSpcReduction="10000"/>
          </a:bodyPr>
          <a:lstStyle/>
          <a:p>
            <a:r>
              <a:rPr lang="en-US" dirty="0" smtClean="0"/>
              <a:t>Computer ethics founded by Norbert Wiener during WWII</a:t>
            </a:r>
          </a:p>
          <a:p>
            <a:pPr lvl="1"/>
            <a:r>
              <a:rPr lang="en-US" dirty="0" smtClean="0"/>
              <a:t>Developed cybernetics to build an antiaircraft cannon</a:t>
            </a:r>
          </a:p>
          <a:p>
            <a:pPr lvl="1"/>
            <a:r>
              <a:rPr lang="en-US" dirty="0" smtClean="0"/>
              <a:t>Foresaw there could be future social and ethical consequences involving cybernetics, wrote </a:t>
            </a:r>
            <a:r>
              <a:rPr lang="en-US" i="1" dirty="0" smtClean="0"/>
              <a:t>Cybernetics: or, Control and Communication in the Animal and the Machine</a:t>
            </a:r>
          </a:p>
          <a:p>
            <a:pPr lvl="1"/>
            <a:r>
              <a:rPr lang="en-US" dirty="0" smtClean="0"/>
              <a:t>Wrote  </a:t>
            </a:r>
            <a:r>
              <a:rPr lang="en-US" i="1" dirty="0" smtClean="0"/>
              <a:t>Human Use of Human Beings</a:t>
            </a:r>
            <a:r>
              <a:rPr lang="en-US" dirty="0" smtClean="0"/>
              <a:t>, established first ideas of computer ethics </a:t>
            </a:r>
            <a:endParaRPr lang="en-US" dirty="0"/>
          </a:p>
        </p:txBody>
      </p:sp>
    </p:spTree>
    <p:extLst>
      <p:ext uri="{BB962C8B-B14F-4D97-AF65-F5344CB8AC3E}">
        <p14:creationId xmlns:p14="http://schemas.microsoft.com/office/powerpoint/2010/main" val="323189534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1 of Cyber Ethics</a:t>
            </a:r>
            <a:endParaRPr lang="en-US" dirty="0"/>
          </a:p>
        </p:txBody>
      </p:sp>
      <p:sp>
        <p:nvSpPr>
          <p:cNvPr id="3" name="Content Placeholder 2"/>
          <p:cNvSpPr>
            <a:spLocks noGrp="1"/>
          </p:cNvSpPr>
          <p:nvPr>
            <p:ph idx="1"/>
          </p:nvPr>
        </p:nvSpPr>
        <p:spPr/>
        <p:txBody>
          <a:bodyPr>
            <a:normAutofit/>
          </a:bodyPr>
          <a:lstStyle/>
          <a:p>
            <a:r>
              <a:rPr lang="en-US" dirty="0" smtClean="0"/>
              <a:t>1950s and 60s</a:t>
            </a:r>
          </a:p>
          <a:p>
            <a:r>
              <a:rPr lang="en-US" dirty="0" smtClean="0"/>
              <a:t>Early questions relating to artificial intelligence</a:t>
            </a:r>
          </a:p>
          <a:p>
            <a:pPr lvl="1"/>
            <a:r>
              <a:rPr lang="en-US" dirty="0" smtClean="0"/>
              <a:t>Can computers think? Should we make computers than can think? What separates thinking computers from humans?</a:t>
            </a:r>
            <a:endParaRPr lang="en-US" dirty="0"/>
          </a:p>
          <a:p>
            <a:r>
              <a:rPr lang="en-US" dirty="0" smtClean="0"/>
              <a:t>Surveillance Issues</a:t>
            </a:r>
          </a:p>
          <a:p>
            <a:pPr lvl="1"/>
            <a:r>
              <a:rPr lang="en-US" dirty="0" smtClean="0"/>
              <a:t>“Big Brother”; nationwide databases used to monitor citizens</a:t>
            </a:r>
          </a:p>
        </p:txBody>
      </p:sp>
    </p:spTree>
    <p:extLst>
      <p:ext uri="{BB962C8B-B14F-4D97-AF65-F5344CB8AC3E}">
        <p14:creationId xmlns:p14="http://schemas.microsoft.com/office/powerpoint/2010/main" val="10312364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2 of Cyber Ethics</a:t>
            </a:r>
            <a:endParaRPr lang="en-US" dirty="0"/>
          </a:p>
        </p:txBody>
      </p:sp>
      <p:sp>
        <p:nvSpPr>
          <p:cNvPr id="3" name="Content Placeholder 2"/>
          <p:cNvSpPr>
            <a:spLocks noGrp="1"/>
          </p:cNvSpPr>
          <p:nvPr>
            <p:ph idx="1"/>
          </p:nvPr>
        </p:nvSpPr>
        <p:spPr/>
        <p:txBody>
          <a:bodyPr/>
          <a:lstStyle/>
          <a:p>
            <a:r>
              <a:rPr lang="en-US" dirty="0" smtClean="0"/>
              <a:t>1970s and 80s</a:t>
            </a:r>
          </a:p>
          <a:p>
            <a:r>
              <a:rPr lang="en-US" dirty="0" smtClean="0"/>
              <a:t>Questions from Phase 1 still relevant </a:t>
            </a:r>
          </a:p>
          <a:p>
            <a:r>
              <a:rPr lang="en-US" dirty="0" smtClean="0"/>
              <a:t>Issues of this phase include computers used to commit crimes, debates over software piracy and intellectual piracy (is it still stealing if you can make infinite copies of something?), and privacy issues</a:t>
            </a:r>
            <a:endParaRPr lang="en-US" dirty="0"/>
          </a:p>
        </p:txBody>
      </p:sp>
    </p:spTree>
    <p:extLst>
      <p:ext uri="{BB962C8B-B14F-4D97-AF65-F5344CB8AC3E}">
        <p14:creationId xmlns:p14="http://schemas.microsoft.com/office/powerpoint/2010/main" val="395133947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Phase 3 of Cyber Ethics</a:t>
            </a:r>
            <a:endParaRPr lang="en-US" dirty="0"/>
          </a:p>
        </p:txBody>
      </p:sp>
      <p:sp>
        <p:nvSpPr>
          <p:cNvPr id="3" name="Content Placeholder 2"/>
          <p:cNvSpPr>
            <a:spLocks noGrp="1"/>
          </p:cNvSpPr>
          <p:nvPr>
            <p:ph idx="1"/>
          </p:nvPr>
        </p:nvSpPr>
        <p:spPr/>
        <p:txBody>
          <a:bodyPr>
            <a:normAutofit/>
          </a:bodyPr>
          <a:lstStyle/>
          <a:p>
            <a:r>
              <a:rPr lang="en-US" dirty="0" smtClean="0"/>
              <a:t>1990s to present</a:t>
            </a:r>
          </a:p>
          <a:p>
            <a:r>
              <a:rPr lang="en-US" dirty="0" smtClean="0"/>
              <a:t>Issues from previous phases still relevant</a:t>
            </a:r>
          </a:p>
          <a:p>
            <a:r>
              <a:rPr lang="en-US" dirty="0" smtClean="0"/>
              <a:t>Invention of the Internet and World Wide Web brings new cyber ethics issues up for debate</a:t>
            </a:r>
          </a:p>
          <a:p>
            <a:pPr lvl="1"/>
            <a:r>
              <a:rPr lang="en-US" dirty="0" smtClean="0"/>
              <a:t>Free speech online?</a:t>
            </a:r>
          </a:p>
          <a:p>
            <a:pPr lvl="1"/>
            <a:r>
              <a:rPr lang="en-US" dirty="0" smtClean="0"/>
              <a:t>Anonymity? </a:t>
            </a:r>
          </a:p>
          <a:p>
            <a:pPr lvl="1"/>
            <a:r>
              <a:rPr lang="en-US" dirty="0" smtClean="0"/>
              <a:t>Where is jurisdiction for crimes committed in “cyberspace”? </a:t>
            </a:r>
            <a:endParaRPr lang="en-US" dirty="0"/>
          </a:p>
        </p:txBody>
      </p:sp>
    </p:spTree>
    <p:extLst>
      <p:ext uri="{BB962C8B-B14F-4D97-AF65-F5344CB8AC3E}">
        <p14:creationId xmlns:p14="http://schemas.microsoft.com/office/powerpoint/2010/main" val="307248116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Phase 4 of Cyber Ethics</a:t>
            </a:r>
            <a:endParaRPr lang="en-US" dirty="0"/>
          </a:p>
        </p:txBody>
      </p:sp>
      <p:sp>
        <p:nvSpPr>
          <p:cNvPr id="3" name="Content Placeholder 2"/>
          <p:cNvSpPr>
            <a:spLocks noGrp="1"/>
          </p:cNvSpPr>
          <p:nvPr>
            <p:ph idx="1"/>
          </p:nvPr>
        </p:nvSpPr>
        <p:spPr/>
        <p:txBody>
          <a:bodyPr>
            <a:normAutofit/>
          </a:bodyPr>
          <a:lstStyle/>
          <a:p>
            <a:r>
              <a:rPr lang="en-US" dirty="0" smtClean="0"/>
              <a:t>Present day to the near future</a:t>
            </a:r>
          </a:p>
          <a:p>
            <a:r>
              <a:rPr lang="en-US" dirty="0" smtClean="0"/>
              <a:t>All issues from previous phases still important</a:t>
            </a:r>
          </a:p>
          <a:p>
            <a:r>
              <a:rPr lang="en-US" dirty="0" smtClean="0"/>
              <a:t>Artificial Intelligence, “smart objects” wirelessly communicating with each other</a:t>
            </a:r>
          </a:p>
          <a:p>
            <a:r>
              <a:rPr lang="en-US" dirty="0" smtClean="0"/>
              <a:t>Nanotechnology and </a:t>
            </a:r>
            <a:r>
              <a:rPr lang="en-US" dirty="0" err="1" smtClean="0"/>
              <a:t>biocomputing</a:t>
            </a:r>
            <a:r>
              <a:rPr lang="en-US" dirty="0" smtClean="0"/>
              <a:t> leading to new levels of synthesis between man and machine</a:t>
            </a:r>
          </a:p>
          <a:p>
            <a:r>
              <a:rPr lang="en-US" dirty="0" smtClean="0"/>
              <a:t>Pervasive nature of technology </a:t>
            </a:r>
            <a:endParaRPr lang="en-US" dirty="0"/>
          </a:p>
        </p:txBody>
      </p:sp>
    </p:spTree>
    <p:extLst>
      <p:ext uri="{BB962C8B-B14F-4D97-AF65-F5344CB8AC3E}">
        <p14:creationId xmlns:p14="http://schemas.microsoft.com/office/powerpoint/2010/main" val="15334153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idx="1"/>
          </p:nvPr>
        </p:nvSpPr>
        <p:spPr/>
        <p:txBody>
          <a:bodyPr>
            <a:normAutofit/>
          </a:bodyPr>
          <a:lstStyle/>
          <a:p>
            <a:r>
              <a:rPr lang="en-US" dirty="0" smtClean="0"/>
              <a:t>Different terms to describe ethics and computers, depending on which aspect you most want to focus on</a:t>
            </a:r>
          </a:p>
          <a:p>
            <a:r>
              <a:rPr lang="en-US" dirty="0" smtClean="0"/>
              <a:t>Norbert Wiener, father of computer ethics</a:t>
            </a:r>
          </a:p>
          <a:p>
            <a:r>
              <a:rPr lang="en-US" dirty="0" smtClean="0"/>
              <a:t>Computer ethics can be broken up into 4 phases: 50s and 60s, 70s and 80s, 90s to present, and present to future</a:t>
            </a:r>
          </a:p>
          <a:p>
            <a:pPr lvl="1"/>
            <a:r>
              <a:rPr lang="en-US" dirty="0" smtClean="0"/>
              <a:t>Issues from previous phases are still relevant today</a:t>
            </a:r>
          </a:p>
          <a:p>
            <a:endParaRPr lang="en-US" dirty="0"/>
          </a:p>
        </p:txBody>
      </p:sp>
    </p:spTree>
    <p:extLst>
      <p:ext uri="{BB962C8B-B14F-4D97-AF65-F5344CB8AC3E}">
        <p14:creationId xmlns:p14="http://schemas.microsoft.com/office/powerpoint/2010/main" val="36683855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	</a:t>
            </a:r>
            <a:endParaRPr lang="en-US" dirty="0"/>
          </a:p>
        </p:txBody>
      </p:sp>
      <p:sp>
        <p:nvSpPr>
          <p:cNvPr id="3" name="Content Placeholder 2"/>
          <p:cNvSpPr>
            <a:spLocks noGrp="1"/>
          </p:cNvSpPr>
          <p:nvPr>
            <p:ph idx="1"/>
          </p:nvPr>
        </p:nvSpPr>
        <p:spPr/>
        <p:txBody>
          <a:bodyPr>
            <a:normAutofit fontScale="92500" lnSpcReduction="20000"/>
          </a:bodyPr>
          <a:lstStyle/>
          <a:p>
            <a:r>
              <a:rPr lang="en-US" dirty="0"/>
              <a:t>Bynum, </a:t>
            </a:r>
            <a:r>
              <a:rPr lang="en-US" dirty="0" err="1"/>
              <a:t>Terrel</a:t>
            </a:r>
            <a:r>
              <a:rPr lang="en-US" dirty="0"/>
              <a:t>. "A Very Short History of Computer Ethics." . American Philosophical Association, Summer 2000. Web. 9 Sep </a:t>
            </a:r>
            <a:r>
              <a:rPr lang="en-US" dirty="0" smtClean="0"/>
              <a:t>2012. </a:t>
            </a:r>
            <a:r>
              <a:rPr lang="en-US" smtClean="0">
                <a:hlinkClick r:id="rId2"/>
              </a:rPr>
              <a:t>http</a:t>
            </a:r>
            <a:r>
              <a:rPr lang="en-US">
                <a:hlinkClick r:id="rId2"/>
              </a:rPr>
              <a:t>://</a:t>
            </a:r>
            <a:r>
              <a:rPr lang="en-US" smtClean="0">
                <a:hlinkClick r:id="rId2"/>
              </a:rPr>
              <a:t>www.southernct.edu/organizations/rccs/oldsite/text-only/resources_t/research_t/introduction_t/bynum_shrt_hist_t.html</a:t>
            </a:r>
            <a:r>
              <a:rPr lang="en-US" smtClean="0"/>
              <a:t> </a:t>
            </a:r>
            <a:endParaRPr lang="en-US" dirty="0" smtClean="0"/>
          </a:p>
          <a:p>
            <a:r>
              <a:rPr lang="en-US" dirty="0" err="1" smtClean="0"/>
              <a:t>Tavani</a:t>
            </a:r>
            <a:r>
              <a:rPr lang="en-US" dirty="0"/>
              <a:t>, Herman. </a:t>
            </a:r>
            <a:r>
              <a:rPr lang="en-US" i="1" dirty="0"/>
              <a:t>Ethics and Technology: Controversies, Questions and Strategies for Ethical Computing</a:t>
            </a:r>
            <a:r>
              <a:rPr lang="en-US" dirty="0"/>
              <a:t>. 3rd Edition. John Wiley and Sons Inc., 2011. 3-8. Print</a:t>
            </a:r>
            <a:r>
              <a:rPr lang="en-US" dirty="0" smtClean="0"/>
              <a:t>.</a:t>
            </a:r>
          </a:p>
        </p:txBody>
      </p:sp>
    </p:spTree>
    <p:extLst>
      <p:ext uri="{BB962C8B-B14F-4D97-AF65-F5344CB8AC3E}">
        <p14:creationId xmlns:p14="http://schemas.microsoft.com/office/powerpoint/2010/main" val="164415764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884238"/>
          </a:xfrm>
        </p:spPr>
        <p:txBody>
          <a:bodyPr/>
          <a:lstStyle/>
          <a:p>
            <a:r>
              <a:rPr lang="en-US"/>
              <a:t>Works Cited</a:t>
            </a:r>
          </a:p>
        </p:txBody>
      </p:sp>
      <p:sp>
        <p:nvSpPr>
          <p:cNvPr id="18435" name="Rectangle 3"/>
          <p:cNvSpPr>
            <a:spLocks noGrp="1" noChangeArrowheads="1"/>
          </p:cNvSpPr>
          <p:nvPr>
            <p:ph idx="1"/>
          </p:nvPr>
        </p:nvSpPr>
        <p:spPr>
          <a:xfrm>
            <a:off x="0" y="914400"/>
            <a:ext cx="9144000" cy="5943600"/>
          </a:xfrm>
        </p:spPr>
        <p:txBody>
          <a:bodyPr/>
          <a:lstStyle/>
          <a:p>
            <a:r>
              <a:rPr lang="en-US" sz="2400">
                <a:hlinkClick r:id="rId2"/>
              </a:rPr>
              <a:t>http://www.thocp.net/timeline/</a:t>
            </a:r>
            <a:endParaRPr lang="en-US" sz="2400"/>
          </a:p>
          <a:p>
            <a:r>
              <a:rPr lang="en-US" sz="2400">
                <a:hlinkClick r:id="rId3"/>
              </a:rPr>
              <a:t>http://www.turing.org.uk/turing/scrapbook/test.html</a:t>
            </a:r>
            <a:endParaRPr lang="en-US" sz="2400"/>
          </a:p>
          <a:p>
            <a:r>
              <a:rPr lang="en-US" sz="2400">
                <a:hlinkClick r:id="rId4"/>
              </a:rPr>
              <a:t>http://www.psexam.com/Notes-for-Computer-Science/operating-systems-history-of-operating-system-article/1960s-%E2%80%93-Garmisch-Conference-The-Concept-of-Software-Engineering.html</a:t>
            </a:r>
            <a:endParaRPr lang="en-US" sz="2400"/>
          </a:p>
          <a:p>
            <a:r>
              <a:rPr lang="en-US" sz="2400">
                <a:hlinkClick r:id="rId5"/>
              </a:rPr>
              <a:t>http://en.wikipedia.org/wiki/Nassi%E2%80%93Shneiderman_diagram</a:t>
            </a:r>
            <a:endParaRPr lang="en-US" sz="2400"/>
          </a:p>
          <a:p>
            <a:r>
              <a:rPr lang="en-US" sz="2400">
                <a:hlinkClick r:id="rId6"/>
              </a:rPr>
              <a:t>http://www.edrawsoft.com/Nassi-Schneiderman.php</a:t>
            </a:r>
            <a:endParaRPr lang="en-US" sz="2400"/>
          </a:p>
          <a:p>
            <a:r>
              <a:rPr lang="en-US" sz="2400">
                <a:hlinkClick r:id="rId7"/>
              </a:rPr>
              <a:t>http://www.prince2.com/what-is-prince2.asp</a:t>
            </a:r>
            <a:endParaRPr lang="en-US" sz="2400"/>
          </a:p>
          <a:p>
            <a:endParaRPr lang="en-US" sz="2400"/>
          </a:p>
        </p:txBody>
      </p:sp>
    </p:spTree>
    <p:extLst>
      <p:ext uri="{BB962C8B-B14F-4D97-AF65-F5344CB8AC3E}">
        <p14:creationId xmlns:p14="http://schemas.microsoft.com/office/powerpoint/2010/main" val="1766154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Adding Machines</a:t>
            </a:r>
            <a:endParaRPr lang="en-US" dirty="0"/>
          </a:p>
        </p:txBody>
      </p:sp>
      <p:sp>
        <p:nvSpPr>
          <p:cNvPr id="3" name="Content Placeholder 2"/>
          <p:cNvSpPr>
            <a:spLocks noGrp="1"/>
          </p:cNvSpPr>
          <p:nvPr>
            <p:ph idx="1"/>
          </p:nvPr>
        </p:nvSpPr>
        <p:spPr/>
        <p:txBody>
          <a:bodyPr/>
          <a:lstStyle/>
          <a:p>
            <a:r>
              <a:rPr lang="en-US" dirty="0" smtClean="0"/>
              <a:t>Standard Adding Machine Company</a:t>
            </a:r>
          </a:p>
          <a:p>
            <a:pPr lvl="1"/>
            <a:r>
              <a:rPr lang="en-US" dirty="0" smtClean="0"/>
              <a:t>10 key adding machine released in 1901</a:t>
            </a:r>
          </a:p>
          <a:p>
            <a:pPr lvl="1"/>
            <a:r>
              <a:rPr lang="en-US" dirty="0" smtClean="0"/>
              <a:t>Invented by William Hopkins</a:t>
            </a:r>
          </a:p>
          <a:p>
            <a:pPr lvl="1"/>
            <a:r>
              <a:rPr lang="en-US" dirty="0" smtClean="0"/>
              <a:t>All 10 keys were in a single row</a:t>
            </a:r>
          </a:p>
          <a:p>
            <a:r>
              <a:rPr lang="en-US" dirty="0" smtClean="0"/>
              <a:t>Dalton Adding Machine -1902</a:t>
            </a:r>
          </a:p>
          <a:p>
            <a:pPr lvl="1"/>
            <a:r>
              <a:rPr lang="en-US" dirty="0" smtClean="0"/>
              <a:t>First 10-key printing adding machine with 10 keys in two rows only six made by 1907</a:t>
            </a:r>
            <a:endParaRPr lang="en-US" dirty="0"/>
          </a:p>
        </p:txBody>
      </p:sp>
    </p:spTree>
    <p:extLst>
      <p:ext uri="{BB962C8B-B14F-4D97-AF65-F5344CB8AC3E}">
        <p14:creationId xmlns:p14="http://schemas.microsoft.com/office/powerpoint/2010/main" val="16206786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normAutofit fontScale="62500" lnSpcReduction="20000"/>
          </a:bodyPr>
          <a:lstStyle/>
          <a:p>
            <a:r>
              <a:rPr lang="en-US" dirty="0">
                <a:hlinkClick r:id="rId2"/>
              </a:rPr>
              <a:t>http://www.computerhistory.org/timeline</a:t>
            </a:r>
            <a:r>
              <a:rPr lang="en-US" dirty="0" smtClean="0">
                <a:hlinkClick r:id="rId2"/>
              </a:rPr>
              <a:t>/</a:t>
            </a:r>
            <a:endParaRPr lang="en-US" dirty="0" smtClean="0"/>
          </a:p>
          <a:p>
            <a:r>
              <a:rPr lang="en-US" dirty="0">
                <a:hlinkClick r:id="rId3"/>
              </a:rPr>
              <a:t>http://</a:t>
            </a:r>
            <a:r>
              <a:rPr lang="en-US" dirty="0" smtClean="0">
                <a:hlinkClick r:id="rId3"/>
              </a:rPr>
              <a:t>en.wikipedia.org/wiki/Timeline_of_computing_1980%E2%80%931989</a:t>
            </a:r>
            <a:endParaRPr lang="en-US" dirty="0" smtClean="0"/>
          </a:p>
          <a:p>
            <a:r>
              <a:rPr lang="en-US" dirty="0">
                <a:hlinkClick r:id="rId4"/>
              </a:rPr>
              <a:t>http://</a:t>
            </a:r>
            <a:r>
              <a:rPr lang="en-US" dirty="0" smtClean="0">
                <a:hlinkClick r:id="rId4"/>
              </a:rPr>
              <a:t>en.wikipedia.org/wiki/Timeline_of_computing_1990%E2%80%931999</a:t>
            </a:r>
            <a:endParaRPr lang="en-US" dirty="0" smtClean="0"/>
          </a:p>
          <a:p>
            <a:r>
              <a:rPr lang="en-US" dirty="0">
                <a:hlinkClick r:id="rId5"/>
              </a:rPr>
              <a:t>http://</a:t>
            </a:r>
            <a:r>
              <a:rPr lang="en-US" dirty="0" smtClean="0">
                <a:hlinkClick r:id="rId5"/>
              </a:rPr>
              <a:t>en.wikipedia.org/wiki/Timeline_of_computing_2000-2009</a:t>
            </a:r>
            <a:endParaRPr lang="en-US" dirty="0" smtClean="0"/>
          </a:p>
          <a:p>
            <a:r>
              <a:rPr lang="en-US" dirty="0">
                <a:hlinkClick r:id="rId6"/>
              </a:rPr>
              <a:t>http://</a:t>
            </a:r>
            <a:r>
              <a:rPr lang="en-US" dirty="0" smtClean="0">
                <a:hlinkClick r:id="rId6"/>
              </a:rPr>
              <a:t>en.wikipedia.org/wiki/History_of_hard_disk_drives</a:t>
            </a:r>
            <a:endParaRPr lang="en-US" dirty="0" smtClean="0"/>
          </a:p>
          <a:p>
            <a:r>
              <a:rPr lang="en-US" dirty="0">
                <a:hlinkClick r:id="rId7"/>
              </a:rPr>
              <a:t>http://</a:t>
            </a:r>
            <a:r>
              <a:rPr lang="en-US" dirty="0" smtClean="0">
                <a:hlinkClick r:id="rId7"/>
              </a:rPr>
              <a:t>inventors.about.com/od/computersoftware/a/Putting-Microsoft-On-The-Map.htm</a:t>
            </a:r>
            <a:endParaRPr lang="en-US" dirty="0" smtClean="0"/>
          </a:p>
          <a:p>
            <a:r>
              <a:rPr lang="en-US" dirty="0">
                <a:hlinkClick r:id="rId8"/>
              </a:rPr>
              <a:t>http://</a:t>
            </a:r>
            <a:r>
              <a:rPr lang="en-US" dirty="0" smtClean="0">
                <a:hlinkClick r:id="rId8"/>
              </a:rPr>
              <a:t>inventors.about.com/library/weekly/aa043099.htm</a:t>
            </a:r>
            <a:endParaRPr lang="en-US" dirty="0" smtClean="0"/>
          </a:p>
          <a:p>
            <a:r>
              <a:rPr lang="en-US" dirty="0">
                <a:hlinkClick r:id="rId9"/>
              </a:rPr>
              <a:t>http://</a:t>
            </a:r>
            <a:r>
              <a:rPr lang="en-US" dirty="0" smtClean="0">
                <a:hlinkClick r:id="rId9"/>
              </a:rPr>
              <a:t>inventors.about.com/library/weekly/aa051599.htm</a:t>
            </a:r>
            <a:endParaRPr lang="en-US" dirty="0" smtClean="0"/>
          </a:p>
          <a:p>
            <a:r>
              <a:rPr lang="en-US" dirty="0">
                <a:hlinkClick r:id="rId10"/>
              </a:rPr>
              <a:t>http://</a:t>
            </a:r>
            <a:r>
              <a:rPr lang="en-US" dirty="0" smtClean="0">
                <a:hlinkClick r:id="rId10"/>
              </a:rPr>
              <a:t>inventors.about.com/od/mstartinventions/a/Windows.htm</a:t>
            </a:r>
            <a:endParaRPr lang="en-US" dirty="0" smtClean="0"/>
          </a:p>
          <a:p>
            <a:r>
              <a:rPr lang="en-US" dirty="0">
                <a:hlinkClick r:id="rId11"/>
              </a:rPr>
              <a:t>http://</a:t>
            </a:r>
            <a:r>
              <a:rPr lang="en-US" dirty="0" smtClean="0">
                <a:hlinkClick r:id="rId11"/>
              </a:rPr>
              <a:t>upload.wikimedia.org/wikipedia/en/5/57/Doom_cover_art.jpg</a:t>
            </a:r>
            <a:endParaRPr lang="en-US" dirty="0" smtClean="0"/>
          </a:p>
          <a:p>
            <a:r>
              <a:rPr lang="en-US" dirty="0">
                <a:hlinkClick r:id="rId12"/>
              </a:rPr>
              <a:t>http://upload.wikimedia.org/wikipedia/commons/2/2b/Osi-model.png</a:t>
            </a:r>
            <a:endParaRPr lang="en-US" dirty="0" smtClean="0"/>
          </a:p>
          <a:p>
            <a:endParaRPr lang="en-US" dirty="0"/>
          </a:p>
        </p:txBody>
      </p:sp>
    </p:spTree>
    <p:extLst>
      <p:ext uri="{BB962C8B-B14F-4D97-AF65-F5344CB8AC3E}">
        <p14:creationId xmlns:p14="http://schemas.microsoft.com/office/powerpoint/2010/main" val="19450765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 Cited</a:t>
            </a:r>
            <a:endParaRPr lang="en-US" dirty="0"/>
          </a:p>
        </p:txBody>
      </p:sp>
      <p:sp>
        <p:nvSpPr>
          <p:cNvPr id="3" name="Content Placeholder 2"/>
          <p:cNvSpPr>
            <a:spLocks noGrp="1"/>
          </p:cNvSpPr>
          <p:nvPr>
            <p:ph idx="1"/>
          </p:nvPr>
        </p:nvSpPr>
        <p:spPr/>
        <p:txBody>
          <a:bodyPr>
            <a:normAutofit fontScale="92500" lnSpcReduction="20000"/>
          </a:bodyPr>
          <a:lstStyle/>
          <a:p>
            <a:r>
              <a:rPr lang="en-US" dirty="0">
                <a:hlinkClick r:id="rId2"/>
              </a:rPr>
              <a:t>http://netforbeginners.about.com/od/internet101/f/</a:t>
            </a:r>
            <a:r>
              <a:rPr lang="en-US" dirty="0" smtClean="0">
                <a:hlinkClick r:id="rId2"/>
              </a:rPr>
              <a:t>the_difference_between_internet_and_web.htm</a:t>
            </a:r>
            <a:endParaRPr lang="en-US" dirty="0" smtClean="0"/>
          </a:p>
          <a:p>
            <a:r>
              <a:rPr lang="en-US" dirty="0" smtClean="0">
                <a:hlinkClick r:id="rId3"/>
              </a:rPr>
              <a:t>http</a:t>
            </a:r>
            <a:r>
              <a:rPr lang="en-US" dirty="0">
                <a:hlinkClick r:id="rId3"/>
              </a:rPr>
              <a:t>://computer.howstuffworks.com/internet/basics/internet-versus-world-wide-</a:t>
            </a:r>
            <a:r>
              <a:rPr lang="en-US" dirty="0" smtClean="0">
                <a:hlinkClick r:id="rId3"/>
              </a:rPr>
              <a:t>web.htm</a:t>
            </a:r>
            <a:endParaRPr lang="en-US" dirty="0" smtClean="0"/>
          </a:p>
          <a:p>
            <a:r>
              <a:rPr lang="en-US" dirty="0" smtClean="0">
                <a:hlinkClick r:id="rId4"/>
              </a:rPr>
              <a:t>http</a:t>
            </a:r>
            <a:r>
              <a:rPr lang="en-US" dirty="0">
                <a:hlinkClick r:id="rId4"/>
              </a:rPr>
              <a:t>://www.webopedia.com/DidYouKnow/Internet/2002/</a:t>
            </a:r>
            <a:r>
              <a:rPr lang="en-US" dirty="0" smtClean="0">
                <a:hlinkClick r:id="rId4"/>
              </a:rPr>
              <a:t>Web_vs_Internet.asp</a:t>
            </a:r>
            <a:endParaRPr lang="en-US" dirty="0" smtClean="0"/>
          </a:p>
          <a:p>
            <a:r>
              <a:rPr lang="en-US" dirty="0" smtClean="0">
                <a:hlinkClick r:id="rId5"/>
              </a:rPr>
              <a:t>http</a:t>
            </a:r>
            <a:r>
              <a:rPr lang="en-US" dirty="0">
                <a:hlinkClick r:id="rId5"/>
              </a:rPr>
              <a:t>://www.w3.org/DesignIssues/TimBook-old/</a:t>
            </a:r>
            <a:r>
              <a:rPr lang="en-US" dirty="0" smtClean="0">
                <a:hlinkClick r:id="rId5"/>
              </a:rPr>
              <a:t>History.html</a:t>
            </a:r>
            <a:endParaRPr lang="en-US" dirty="0" smtClean="0"/>
          </a:p>
          <a:p>
            <a:r>
              <a:rPr lang="en-US" dirty="0" smtClean="0">
                <a:hlinkClick r:id="rId6"/>
              </a:rPr>
              <a:t>http</a:t>
            </a:r>
            <a:r>
              <a:rPr lang="en-US" dirty="0">
                <a:hlinkClick r:id="rId6"/>
              </a:rPr>
              <a:t>://news.bbc.co.uk/2/hi/technology/5242252.</a:t>
            </a:r>
            <a:r>
              <a:rPr lang="en-US" dirty="0" smtClean="0">
                <a:hlinkClick r:id="rId6"/>
              </a:rPr>
              <a:t>stm</a:t>
            </a:r>
            <a:endParaRPr lang="en-US" dirty="0" smtClean="0"/>
          </a:p>
        </p:txBody>
      </p:sp>
    </p:spTree>
    <p:extLst>
      <p:ext uri="{BB962C8B-B14F-4D97-AF65-F5344CB8AC3E}">
        <p14:creationId xmlns:p14="http://schemas.microsoft.com/office/powerpoint/2010/main" val="19631852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points</a:t>
            </a:r>
            <a:endParaRPr lang="en-US" dirty="0"/>
          </a:p>
        </p:txBody>
      </p:sp>
      <p:sp>
        <p:nvSpPr>
          <p:cNvPr id="3" name="Content Placeholder 2"/>
          <p:cNvSpPr>
            <a:spLocks noGrp="1"/>
          </p:cNvSpPr>
          <p:nvPr>
            <p:ph idx="1"/>
          </p:nvPr>
        </p:nvSpPr>
        <p:spPr/>
        <p:txBody>
          <a:bodyPr/>
          <a:lstStyle/>
          <a:p>
            <a:r>
              <a:rPr lang="en-US" dirty="0" smtClean="0"/>
              <a:t>History</a:t>
            </a:r>
          </a:p>
          <a:p>
            <a:pPr lvl="1"/>
            <a:r>
              <a:rPr lang="en-US" dirty="0" smtClean="0"/>
              <a:t>According to Moore’s Law, technology is improving at an exponential rate by the year.</a:t>
            </a:r>
          </a:p>
          <a:p>
            <a:pPr lvl="1"/>
            <a:endParaRPr lang="en-US" dirty="0"/>
          </a:p>
          <a:p>
            <a:pPr lvl="1"/>
            <a:r>
              <a:rPr lang="en-US" dirty="0" smtClean="0"/>
              <a:t>From what you’ve seen, do you believe this trend will continue? Why or why not?</a:t>
            </a:r>
          </a:p>
        </p:txBody>
      </p:sp>
    </p:spTree>
    <p:extLst>
      <p:ext uri="{BB962C8B-B14F-4D97-AF65-F5344CB8AC3E}">
        <p14:creationId xmlns:p14="http://schemas.microsoft.com/office/powerpoint/2010/main" val="21988722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points</a:t>
            </a:r>
            <a:endParaRPr lang="en-US" dirty="0"/>
          </a:p>
        </p:txBody>
      </p:sp>
      <p:sp>
        <p:nvSpPr>
          <p:cNvPr id="3" name="Content Placeholder 2"/>
          <p:cNvSpPr>
            <a:spLocks noGrp="1"/>
          </p:cNvSpPr>
          <p:nvPr>
            <p:ph idx="1"/>
          </p:nvPr>
        </p:nvSpPr>
        <p:spPr/>
        <p:txBody>
          <a:bodyPr/>
          <a:lstStyle/>
          <a:p>
            <a:r>
              <a:rPr lang="en-US" dirty="0" smtClean="0"/>
              <a:t>Internet / Web</a:t>
            </a:r>
          </a:p>
          <a:p>
            <a:pPr lvl="1"/>
            <a:r>
              <a:rPr lang="en-US" dirty="0" smtClean="0"/>
              <a:t>How did the sharing of information over the web fuel technology-assisted plagiarism?</a:t>
            </a:r>
          </a:p>
          <a:p>
            <a:pPr lvl="1"/>
            <a:r>
              <a:rPr lang="en-US" dirty="0" smtClean="0"/>
              <a:t>Does a generational-gap play a role in this viewpoint?</a:t>
            </a:r>
          </a:p>
          <a:p>
            <a:pPr lvl="1"/>
            <a:endParaRPr lang="en-US" dirty="0"/>
          </a:p>
        </p:txBody>
      </p:sp>
      <p:pic>
        <p:nvPicPr>
          <p:cNvPr id="14338" name="Picture 2" descr="http://2.bp.blogspot.com/-lcdyTJbPzb8/TzfU4tdIdeI/AAAAAAAAB0k/1nRSzpDRPtA/s1600/internet-c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962400"/>
            <a:ext cx="3333750" cy="250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3626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Points</a:t>
            </a:r>
            <a:endParaRPr lang="en-US" dirty="0"/>
          </a:p>
        </p:txBody>
      </p:sp>
      <p:sp>
        <p:nvSpPr>
          <p:cNvPr id="3" name="Content Placeholder 2"/>
          <p:cNvSpPr>
            <a:spLocks noGrp="1"/>
          </p:cNvSpPr>
          <p:nvPr>
            <p:ph idx="1"/>
          </p:nvPr>
        </p:nvSpPr>
        <p:spPr/>
        <p:txBody>
          <a:bodyPr>
            <a:normAutofit/>
          </a:bodyPr>
          <a:lstStyle/>
          <a:p>
            <a:r>
              <a:rPr lang="en-US" dirty="0" smtClean="0"/>
              <a:t>Ethics</a:t>
            </a:r>
          </a:p>
          <a:p>
            <a:pPr lvl="1"/>
            <a:r>
              <a:rPr lang="en-US" dirty="0" smtClean="0"/>
              <a:t>What ethical problems arise from widespread sharing of files?</a:t>
            </a:r>
          </a:p>
          <a:p>
            <a:pPr lvl="1"/>
            <a:endParaRPr lang="en-US" dirty="0" smtClean="0"/>
          </a:p>
          <a:p>
            <a:pPr lvl="1"/>
            <a:r>
              <a:rPr lang="en-US" dirty="0" smtClean="0"/>
              <a:t>Think Music, Software, Intellectual Property</a:t>
            </a:r>
          </a:p>
          <a:p>
            <a:pPr lvl="2"/>
            <a:endParaRPr lang="en-US" dirty="0"/>
          </a:p>
        </p:txBody>
      </p:sp>
    </p:spTree>
    <p:extLst>
      <p:ext uri="{BB962C8B-B14F-4D97-AF65-F5344CB8AC3E}">
        <p14:creationId xmlns:p14="http://schemas.microsoft.com/office/powerpoint/2010/main" val="2134128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Milestones</a:t>
            </a:r>
            <a:endParaRPr lang="en-US" dirty="0"/>
          </a:p>
        </p:txBody>
      </p:sp>
      <p:sp>
        <p:nvSpPr>
          <p:cNvPr id="3" name="Content Placeholder 2"/>
          <p:cNvSpPr>
            <a:spLocks noGrp="1"/>
          </p:cNvSpPr>
          <p:nvPr>
            <p:ph idx="1"/>
          </p:nvPr>
        </p:nvSpPr>
        <p:spPr>
          <a:xfrm>
            <a:off x="457200" y="1600200"/>
            <a:ext cx="8229600" cy="5410200"/>
          </a:xfrm>
        </p:spPr>
        <p:txBody>
          <a:bodyPr/>
          <a:lstStyle/>
          <a:p>
            <a:r>
              <a:rPr lang="en-US" dirty="0" smtClean="0"/>
              <a:t>1906-Vacuum tube aka the Thermionic Valve</a:t>
            </a:r>
          </a:p>
          <a:p>
            <a:pPr lvl="1"/>
            <a:r>
              <a:rPr lang="en-US" dirty="0" smtClean="0"/>
              <a:t>Invented by Lee De Forest</a:t>
            </a:r>
          </a:p>
          <a:p>
            <a:r>
              <a:rPr lang="en-US" dirty="0" smtClean="0"/>
              <a:t>1906-Hollerith made a </a:t>
            </a:r>
            <a:r>
              <a:rPr lang="en-US" dirty="0" err="1" smtClean="0"/>
              <a:t>plugboard</a:t>
            </a:r>
            <a:r>
              <a:rPr lang="en-US" dirty="0" smtClean="0"/>
              <a:t> for his tabulator which was re-</a:t>
            </a:r>
            <a:r>
              <a:rPr lang="en-US" dirty="0" err="1" smtClean="0"/>
              <a:t>wireable</a:t>
            </a:r>
            <a:r>
              <a:rPr lang="en-US" dirty="0" smtClean="0"/>
              <a:t> to adapt the machine for different uses, used in direct machine calculations until overtaken by stored programs in the 1950s</a:t>
            </a:r>
          </a:p>
          <a:p>
            <a:r>
              <a:rPr lang="en-US" dirty="0" smtClean="0"/>
              <a:t>1919 First Flip-flop circuit design</a:t>
            </a:r>
            <a:endParaRPr lang="en-US" dirty="0"/>
          </a:p>
        </p:txBody>
      </p:sp>
    </p:spTree>
    <p:extLst>
      <p:ext uri="{BB962C8B-B14F-4D97-AF65-F5344CB8AC3E}">
        <p14:creationId xmlns:p14="http://schemas.microsoft.com/office/powerpoint/2010/main" val="2792600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 Gates</a:t>
            </a:r>
            <a:endParaRPr lang="en-US" dirty="0"/>
          </a:p>
        </p:txBody>
      </p:sp>
      <p:sp>
        <p:nvSpPr>
          <p:cNvPr id="3" name="Content Placeholder 2"/>
          <p:cNvSpPr>
            <a:spLocks noGrp="1"/>
          </p:cNvSpPr>
          <p:nvPr>
            <p:ph idx="1"/>
          </p:nvPr>
        </p:nvSpPr>
        <p:spPr/>
        <p:txBody>
          <a:bodyPr/>
          <a:lstStyle/>
          <a:p>
            <a:r>
              <a:rPr lang="en-US" dirty="0" smtClean="0"/>
              <a:t>Walther Bothe built the first AND logic gate</a:t>
            </a:r>
          </a:p>
          <a:p>
            <a:pPr lvl="1"/>
            <a:r>
              <a:rPr lang="en-US" dirty="0" smtClean="0"/>
              <a:t>used in physics experiments</a:t>
            </a:r>
          </a:p>
          <a:p>
            <a:pPr lvl="1"/>
            <a:r>
              <a:rPr lang="en-US" dirty="0" smtClean="0"/>
              <a:t>Received the Nobel Prize in Physics in 1954 for it despite Nikola Tesla’s using the same technology in the submarine </a:t>
            </a:r>
            <a:r>
              <a:rPr lang="en-US" dirty="0" err="1" smtClean="0"/>
              <a:t>teleautomaton</a:t>
            </a:r>
            <a:r>
              <a:rPr lang="en-US" dirty="0" smtClean="0"/>
              <a:t> built in 1899 which he held the patent for</a:t>
            </a:r>
          </a:p>
          <a:p>
            <a:endParaRPr lang="en-US" dirty="0" smtClean="0"/>
          </a:p>
        </p:txBody>
      </p:sp>
    </p:spTree>
    <p:extLst>
      <p:ext uri="{BB962C8B-B14F-4D97-AF65-F5344CB8AC3E}">
        <p14:creationId xmlns:p14="http://schemas.microsoft.com/office/powerpoint/2010/main" val="398925450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667</TotalTime>
  <Words>2969</Words>
  <Application>Microsoft Office PowerPoint</Application>
  <PresentationFormat>On-screen Show (4:3)</PresentationFormat>
  <Paragraphs>339</Paragraphs>
  <Slides>74</Slides>
  <Notes>0</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Trek</vt:lpstr>
      <vt:lpstr>CSE 301 – History of computing &amp; Ethics  Matthew abbruscato Nicole ang David alcantar fadel al-mubarak rizwan ahmad james adamec </vt:lpstr>
      <vt:lpstr>Computers Before 1940</vt:lpstr>
      <vt:lpstr>First uses of hardware</vt:lpstr>
      <vt:lpstr>Failed Computing Devices </vt:lpstr>
      <vt:lpstr>The Early 1800’s </vt:lpstr>
      <vt:lpstr>The late 1800’s</vt:lpstr>
      <vt:lpstr>Adding Machines</vt:lpstr>
      <vt:lpstr>Other Milestones</vt:lpstr>
      <vt:lpstr>Logic Gates</vt:lpstr>
      <vt:lpstr>PowerPoint Presentation</vt:lpstr>
      <vt:lpstr>PowerPoint Presentation</vt:lpstr>
      <vt:lpstr>Z1</vt:lpstr>
      <vt:lpstr>Z1 -cont</vt:lpstr>
      <vt:lpstr>PowerPoint Presentation</vt:lpstr>
      <vt:lpstr>Z2</vt:lpstr>
      <vt:lpstr>Helmut Schreyer</vt:lpstr>
      <vt:lpstr>History of Computing &lt; 1940s</vt:lpstr>
      <vt:lpstr>1943</vt:lpstr>
      <vt:lpstr>1945</vt:lpstr>
      <vt:lpstr>1950</vt:lpstr>
      <vt:lpstr>1952</vt:lpstr>
      <vt:lpstr>1958</vt:lpstr>
      <vt:lpstr>1960</vt:lpstr>
      <vt:lpstr>1963</vt:lpstr>
      <vt:lpstr>1968</vt:lpstr>
      <vt:lpstr>1973</vt:lpstr>
      <vt:lpstr>1975</vt:lpstr>
      <vt:lpstr>History of Computing 1980s to Present</vt:lpstr>
      <vt:lpstr>1980 – Development  of DOS OS</vt:lpstr>
      <vt:lpstr>1980 – Disk Storage</vt:lpstr>
      <vt:lpstr>1981 – The First PC</vt:lpstr>
      <vt:lpstr>1981 - Notable</vt:lpstr>
      <vt:lpstr>1982 – Arrival of PC Gaming!</vt:lpstr>
      <vt:lpstr>1983 – Enter Apple, Internet</vt:lpstr>
      <vt:lpstr>1984 – Apple: Round Deux</vt:lpstr>
      <vt:lpstr>1985 – C++</vt:lpstr>
      <vt:lpstr>1988 – Can of Worms Opened</vt:lpstr>
      <vt:lpstr>1990 – WWW &amp; Windows</vt:lpstr>
      <vt:lpstr>1991 – Linus’s Linux</vt:lpstr>
      <vt:lpstr>1993 – Yes.</vt:lpstr>
      <vt:lpstr>1993 - Seriously</vt:lpstr>
      <vt:lpstr>1995 – Java &amp; Script</vt:lpstr>
      <vt:lpstr>2000 – Speed and Space</vt:lpstr>
      <vt:lpstr>Today: Development</vt:lpstr>
      <vt:lpstr>Today: Controversies</vt:lpstr>
      <vt:lpstr>History of the Internet  </vt:lpstr>
      <vt:lpstr>Early NETWORKS </vt:lpstr>
      <vt:lpstr>ARPANET</vt:lpstr>
      <vt:lpstr>National Physical Laboratory</vt:lpstr>
      <vt:lpstr>Cuban Missile Crisis and networks</vt:lpstr>
      <vt:lpstr>Cyclades Network</vt:lpstr>
      <vt:lpstr>Server based networking</vt:lpstr>
      <vt:lpstr>OSI Model</vt:lpstr>
      <vt:lpstr>Cat break</vt:lpstr>
      <vt:lpstr>History of the Web</vt:lpstr>
      <vt:lpstr>Origin of the Web</vt:lpstr>
      <vt:lpstr>Propagation of the Web</vt:lpstr>
      <vt:lpstr>The Web Booms</vt:lpstr>
      <vt:lpstr>History and Overview of Computer Ethics</vt:lpstr>
      <vt:lpstr>Defining Ethics</vt:lpstr>
      <vt:lpstr>Why Cyber Ethics? </vt:lpstr>
      <vt:lpstr>Brief History of Computers and Ethics</vt:lpstr>
      <vt:lpstr>Phase 1 of Cyber Ethics</vt:lpstr>
      <vt:lpstr>Phase 2 of Cyber Ethics</vt:lpstr>
      <vt:lpstr>Phase 3 of Cyber Ethics</vt:lpstr>
      <vt:lpstr>Phase 4 of Cyber Ethics</vt:lpstr>
      <vt:lpstr>Recap</vt:lpstr>
      <vt:lpstr>Works Cited </vt:lpstr>
      <vt:lpstr>Works Cited</vt:lpstr>
      <vt:lpstr>Works cited</vt:lpstr>
      <vt:lpstr>Works Cited</vt:lpstr>
      <vt:lpstr>Discussion points</vt:lpstr>
      <vt:lpstr>Discussion points</vt:lpstr>
      <vt:lpstr>Discussion Points</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David</cp:lastModifiedBy>
  <cp:revision>37</cp:revision>
  <dcterms:created xsi:type="dcterms:W3CDTF">2012-09-09T02:17:49Z</dcterms:created>
  <dcterms:modified xsi:type="dcterms:W3CDTF">2012-09-10T07:14:13Z</dcterms:modified>
</cp:coreProperties>
</file>